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9" r:id="rId2"/>
    <p:sldId id="287" r:id="rId3"/>
    <p:sldId id="275" r:id="rId4"/>
    <p:sldId id="289" r:id="rId5"/>
    <p:sldId id="295" r:id="rId6"/>
    <p:sldId id="288" r:id="rId7"/>
    <p:sldId id="297" r:id="rId8"/>
    <p:sldId id="296" r:id="rId9"/>
    <p:sldId id="290" r:id="rId10"/>
    <p:sldId id="299" r:id="rId11"/>
    <p:sldId id="300" r:id="rId12"/>
    <p:sldId id="292" r:id="rId13"/>
    <p:sldId id="258" r:id="rId14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599"/>
  </p:normalViewPr>
  <p:slideViewPr>
    <p:cSldViewPr>
      <p:cViewPr varScale="1">
        <p:scale>
          <a:sx n="106" d="100"/>
          <a:sy n="106" d="100"/>
        </p:scale>
        <p:origin x="600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CC66F2-3887-431F-9D43-F82D52D60812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E7246-60EF-4F6A-B93A-C1400B31D0F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61337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E6042-EFBA-4CC2-8DAC-F767A6D27767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CD3B3B-D5D5-44E2-B9BF-1F8A556F60E7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1750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324B-53F8-4D50-AD1E-FB1F9E118304}" type="slidenum">
              <a:rPr lang="en-CA" smtClean="0"/>
              <a:t>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8516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324B-53F8-4D50-AD1E-FB1F9E118304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82349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324B-53F8-4D50-AD1E-FB1F9E118304}" type="slidenum">
              <a:rPr lang="en-CA" smtClean="0"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834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324B-53F8-4D50-AD1E-FB1F9E118304}" type="slidenum">
              <a:rPr lang="en-CA" smtClean="0"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55193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324B-53F8-4D50-AD1E-FB1F9E118304}" type="slidenum">
              <a:rPr lang="en-CA" smtClean="0"/>
              <a:t>13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342540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324B-53F8-4D50-AD1E-FB1F9E118304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916383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324B-53F8-4D50-AD1E-FB1F9E118304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85169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324B-53F8-4D50-AD1E-FB1F9E118304}" type="slidenum">
              <a:rPr lang="en-CA" smtClean="0"/>
              <a:t>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76144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324B-53F8-4D50-AD1E-FB1F9E118304}" type="slidenum">
              <a:rPr lang="en-CA" smtClean="0"/>
              <a:t>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043555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324B-53F8-4D50-AD1E-FB1F9E118304}" type="slidenum">
              <a:rPr lang="en-CA" smtClean="0"/>
              <a:t>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103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324B-53F8-4D50-AD1E-FB1F9E118304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44280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324B-53F8-4D50-AD1E-FB1F9E118304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897393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3A324B-53F8-4D50-AD1E-FB1F9E118304}" type="slidenum">
              <a:rPr lang="en-CA" smtClean="0"/>
              <a:t>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379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AD0-3EF0-4CCE-85B9-F5B45595B1D8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7967-BFD8-4ABE-B712-3B16DDF6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0963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AD0-3EF0-4CCE-85B9-F5B45595B1D8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7967-BFD8-4ABE-B712-3B16DDF6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002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AD0-3EF0-4CCE-85B9-F5B45595B1D8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7967-BFD8-4ABE-B712-3B16DDF6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7310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AD0-3EF0-4CCE-85B9-F5B45595B1D8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7967-BFD8-4ABE-B712-3B16DDF6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68854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AD0-3EF0-4CCE-85B9-F5B45595B1D8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7967-BFD8-4ABE-B712-3B16DDF6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84434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AD0-3EF0-4CCE-85B9-F5B45595B1D8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7967-BFD8-4ABE-B712-3B16DDF6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00913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AD0-3EF0-4CCE-85B9-F5B45595B1D8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7967-BFD8-4ABE-B712-3B16DDF6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2687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AD0-3EF0-4CCE-85B9-F5B45595B1D8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7967-BFD8-4ABE-B712-3B16DDF6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89315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AD0-3EF0-4CCE-85B9-F5B45595B1D8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7967-BFD8-4ABE-B712-3B16DDF6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9720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AD0-3EF0-4CCE-85B9-F5B45595B1D8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7967-BFD8-4ABE-B712-3B16DDF6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9127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74FAD0-3EF0-4CCE-85B9-F5B45595B1D8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607967-BFD8-4ABE-B712-3B16DDF6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763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4FAD0-3EF0-4CCE-85B9-F5B45595B1D8}" type="datetimeFigureOut">
              <a:rPr lang="en-CA" smtClean="0"/>
              <a:t>2019-02-04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607967-BFD8-4ABE-B712-3B16DDF6E8D1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55365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tif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oktlaw.com/" TargetMode="External"/><Relationship Id="rId4" Type="http://schemas.openxmlformats.org/officeDocument/2006/relationships/hyperlink" Target="mailto:info@oktlaw.c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100" y="0"/>
            <a:ext cx="4762500" cy="6891922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C81A-2123-4CC9-AE9F-1859FB1B91BE}" type="slidenum">
              <a:rPr lang="en-CA" smtClean="0"/>
              <a:t>1</a:t>
            </a:fld>
            <a:endParaRPr lang="en-CA" dirty="0"/>
          </a:p>
        </p:txBody>
      </p:sp>
      <p:pic>
        <p:nvPicPr>
          <p:cNvPr id="15" name="Picture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725" y="272258"/>
            <a:ext cx="4260850" cy="1590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24400" y="445139"/>
            <a:ext cx="419451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CA" sz="2400" dirty="0"/>
          </a:p>
          <a:p>
            <a:pPr algn="ctr"/>
            <a:r>
              <a:rPr lang="en-CA" sz="4000" b="1" dirty="0">
                <a:solidFill>
                  <a:schemeClr val="accent6">
                    <a:lumMod val="75000"/>
                  </a:schemeClr>
                </a:solidFill>
              </a:rPr>
              <a:t>Shared </a:t>
            </a:r>
          </a:p>
          <a:p>
            <a:pPr algn="ctr"/>
            <a:r>
              <a:rPr lang="en-CA" sz="4000" b="1" dirty="0">
                <a:solidFill>
                  <a:schemeClr val="accent6">
                    <a:lumMod val="75000"/>
                  </a:schemeClr>
                </a:solidFill>
              </a:rPr>
              <a:t>Decision‐Making</a:t>
            </a:r>
          </a:p>
          <a:p>
            <a:pPr algn="ctr"/>
            <a:r>
              <a:rPr lang="en-CA" sz="4000" b="1" dirty="0">
                <a:solidFill>
                  <a:schemeClr val="accent6">
                    <a:lumMod val="75000"/>
                  </a:schemeClr>
                </a:solidFill>
              </a:rPr>
              <a:t> as a Solution</a:t>
            </a:r>
            <a:endParaRPr lang="en-CA" sz="4000" b="1" i="1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  <a:p>
            <a:pPr algn="ctr"/>
            <a:endParaRPr lang="en-CA" sz="2400" dirty="0">
              <a:latin typeface="+mj-lt"/>
            </a:endParaRPr>
          </a:p>
          <a:p>
            <a:pPr algn="ctr"/>
            <a:r>
              <a:rPr lang="en-CA" sz="2400" dirty="0">
                <a:latin typeface="+mj-lt"/>
              </a:rPr>
              <a:t>OBA Institute Panel</a:t>
            </a:r>
          </a:p>
          <a:p>
            <a:pPr algn="ctr"/>
            <a:endParaRPr lang="en-CA" sz="2400" dirty="0">
              <a:latin typeface="+mj-lt"/>
            </a:endParaRPr>
          </a:p>
          <a:p>
            <a:pPr algn="ctr"/>
            <a:endParaRPr lang="en-CA" sz="2400" dirty="0">
              <a:latin typeface="+mj-lt"/>
            </a:endParaRPr>
          </a:p>
          <a:p>
            <a:pPr algn="ctr"/>
            <a:r>
              <a:rPr lang="en-CA" sz="2400" dirty="0">
                <a:latin typeface="+mj-lt"/>
              </a:rPr>
              <a:t>Lorraine Y. Land</a:t>
            </a:r>
          </a:p>
          <a:p>
            <a:pPr algn="ctr"/>
            <a:r>
              <a:rPr lang="en-CA" sz="2400" dirty="0" err="1">
                <a:latin typeface="+mj-lt"/>
              </a:rPr>
              <a:t>Olthuis</a:t>
            </a:r>
            <a:r>
              <a:rPr lang="en-CA" sz="2400" dirty="0">
                <a:latin typeface="+mj-lt"/>
              </a:rPr>
              <a:t> Kleer Townshend LLP</a:t>
            </a:r>
          </a:p>
          <a:p>
            <a:pPr algn="ctr"/>
            <a:endParaRPr lang="en-CA" sz="2400" b="1" dirty="0"/>
          </a:p>
          <a:p>
            <a:pPr algn="ctr"/>
            <a:endParaRPr lang="en-CA" sz="2400" dirty="0"/>
          </a:p>
          <a:p>
            <a:pPr algn="ctr"/>
            <a:r>
              <a:rPr lang="en-CA" sz="2400" dirty="0"/>
              <a:t>February 5, 2019</a:t>
            </a:r>
          </a:p>
          <a:p>
            <a:pPr algn="ctr"/>
            <a:endParaRPr lang="fr-FR" sz="2400" i="1" dirty="0"/>
          </a:p>
        </p:txBody>
      </p:sp>
    </p:spTree>
    <p:extLst>
      <p:ext uri="{BB962C8B-B14F-4D97-AF65-F5344CB8AC3E}">
        <p14:creationId xmlns:p14="http://schemas.microsoft.com/office/powerpoint/2010/main" val="327450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91821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C12AC81A-2123-4CC9-AE9F-1859FB1B91BE}" type="slidenum">
              <a:rPr lang="en-CA" sz="1050" smtClean="0"/>
              <a:t>10</a:t>
            </a:fld>
            <a:endParaRPr lang="en-CA" sz="1050" dirty="0"/>
          </a:p>
        </p:txBody>
      </p:sp>
      <p:pic>
        <p:nvPicPr>
          <p:cNvPr id="15" name="Picture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1654174" cy="643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143447"/>
            <a:ext cx="5410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They provide First Nations / Inuit with comfort that they will be fully involved in decision-making about lands and resources that are culturally critical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They resolve issues between the proponent or Crown, and the Indigenous group,  on many matters that would otherwise involve regulatory hearing time and resources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They involve a combination of employment, cultural skills-building and community connections with traditional territories that ultimately enhance long-term cultural sustainability and Indigenous self-determination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84919"/>
            <a:ext cx="8686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800" b="1" dirty="0"/>
              <a:t>What Makes EMAs with </a:t>
            </a:r>
          </a:p>
          <a:p>
            <a:pPr algn="ctr"/>
            <a:r>
              <a:rPr lang="en-CA" sz="2800" b="1" dirty="0"/>
              <a:t>Indigenous Monitoring Successful?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519446"/>
            <a:ext cx="8534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200" dirty="0">
                <a:solidFill>
                  <a:schemeClr val="bg1">
                    <a:lumMod val="50000"/>
                  </a:schemeClr>
                </a:solidFill>
              </a:rPr>
              <a:t>Your sovereignty.   Your prosperity.   Our mission.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0" y="6477000"/>
            <a:ext cx="647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319BA7AB-E68C-9C49-8676-418CC15AC06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6400" y="2942904"/>
            <a:ext cx="3117850" cy="248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97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Your sovereignty.   Your prosperity.   Our mission.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AA577B3-FE7D-B946-9D6A-B240096D64E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68180" y="930435"/>
            <a:ext cx="9212179" cy="6141453"/>
          </a:xfrm>
          <a:prstGeom prst="rect">
            <a:avLst/>
          </a:prstGeom>
        </p:spPr>
      </p:pic>
      <p:pic>
        <p:nvPicPr>
          <p:cNvPr id="16" name="Picture 15"/>
          <p:cNvPicPr/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91821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C81A-2123-4CC9-AE9F-1859FB1B91BE}" type="slidenum">
              <a:rPr lang="en-CA" smtClean="0"/>
              <a:t>11</a:t>
            </a:fld>
            <a:endParaRPr lang="en-CA" dirty="0"/>
          </a:p>
        </p:txBody>
      </p:sp>
      <p:pic>
        <p:nvPicPr>
          <p:cNvPr id="15" name="Picture 14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1654174" cy="643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650" y="1732873"/>
            <a:ext cx="2800350" cy="47705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CA" sz="2400" dirty="0"/>
              <a:t>This model can help address the socio-economic-political gap between modern and historic treaty areas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000" dirty="0"/>
              <a:t>See for instance Julie </a:t>
            </a:r>
            <a:r>
              <a:rPr lang="en-CA" sz="2000" dirty="0" err="1"/>
              <a:t>Jai’s</a:t>
            </a:r>
            <a:r>
              <a:rPr lang="en-CA" sz="2000" dirty="0"/>
              <a:t> analysis in </a:t>
            </a:r>
            <a:r>
              <a:rPr lang="en-CA" sz="2000" i="1" dirty="0"/>
              <a:t>Bargains Made in Hard Times: How Principles from Modern Treaties Can Reinvigorate Historic Treaties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84919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Why Should We Pay Attention in Ontario?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647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FF82648-CE1E-234A-B575-B04275648207}"/>
              </a:ext>
            </a:extLst>
          </p:cNvPr>
          <p:cNvSpPr txBox="1"/>
          <p:nvPr/>
        </p:nvSpPr>
        <p:spPr>
          <a:xfrm>
            <a:off x="6172200" y="1964353"/>
            <a:ext cx="2667000" cy="4154984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1000"/>
                </a:schemeClr>
              </a:gs>
              <a:gs pos="100000">
                <a:schemeClr val="accent1">
                  <a:lumMod val="45000"/>
                  <a:lumOff val="55000"/>
                </a:schemeClr>
              </a:gs>
              <a:gs pos="99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rtlCol="0">
            <a:spAutoFit/>
          </a:bodyPr>
          <a:lstStyle/>
          <a:p>
            <a:r>
              <a:rPr lang="en-CA" sz="2400" dirty="0"/>
              <a:t>They are becoming the national standard due to their success (for example, Parks Canada has instructed all National Parks to implement Indigenous Guardian programs)</a:t>
            </a:r>
          </a:p>
        </p:txBody>
      </p:sp>
    </p:spTree>
    <p:extLst>
      <p:ext uri="{BB962C8B-B14F-4D97-AF65-F5344CB8AC3E}">
        <p14:creationId xmlns:p14="http://schemas.microsoft.com/office/powerpoint/2010/main" val="578414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91821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C81A-2123-4CC9-AE9F-1859FB1B91BE}" type="slidenum">
              <a:rPr lang="en-CA" smtClean="0"/>
              <a:t>12</a:t>
            </a:fld>
            <a:endParaRPr lang="en-CA" dirty="0"/>
          </a:p>
        </p:txBody>
      </p:sp>
      <p:pic>
        <p:nvPicPr>
          <p:cNvPr id="15" name="Picture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1654174" cy="643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505" y="1641187"/>
            <a:ext cx="49530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Indigenous-Crown shared management is not the end-point: it should be seen as a step on the road to Indigenous self-determination and recognition of Indigenous jurisdiction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Examples of the evolution of the northern co-management with the implementation of self-government agreements</a:t>
            </a: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493295" y="1015706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Beyond Shared Management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Your sovereignty.   Your prosperity.   Our mission.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647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B83E19B7-EC72-1147-B7D7-33223AD2895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53000" y="2237372"/>
            <a:ext cx="39624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171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52420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C81A-2123-4CC9-AE9F-1859FB1B91BE}" type="slidenum">
              <a:rPr lang="en-CA" sz="1600" smtClean="0">
                <a:solidFill>
                  <a:schemeClr val="bg1"/>
                </a:solidFill>
              </a:rPr>
              <a:t>13</a:t>
            </a:fld>
            <a:endParaRPr lang="en-CA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96343" y="1562568"/>
            <a:ext cx="595682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Lorraine Y. Land   </a:t>
            </a:r>
          </a:p>
          <a:p>
            <a:r>
              <a:rPr lang="en-US" sz="2200" dirty="0"/>
              <a:t>416-981-9444</a:t>
            </a:r>
          </a:p>
          <a:p>
            <a:r>
              <a:rPr lang="en-US" sz="2200" dirty="0">
                <a:hlinkClick r:id="rId4"/>
              </a:rPr>
              <a:t>info@oktlaw.com</a:t>
            </a:r>
            <a:endParaRPr lang="en-US" sz="2200" dirty="0"/>
          </a:p>
          <a:p>
            <a:r>
              <a:rPr lang="en-US" sz="2200" dirty="0">
                <a:hlinkClick r:id="rId5"/>
              </a:rPr>
              <a:t>www.oktlaw.com</a:t>
            </a:r>
            <a:endParaRPr lang="en-US" sz="2200" dirty="0"/>
          </a:p>
          <a:p>
            <a:r>
              <a:rPr lang="en-US" sz="2200" dirty="0"/>
              <a:t> 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33600" y="685800"/>
            <a:ext cx="510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40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980350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91821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C81A-2123-4CC9-AE9F-1859FB1B91BE}" type="slidenum">
              <a:rPr lang="en-CA" smtClean="0"/>
              <a:t>2</a:t>
            </a:fld>
            <a:endParaRPr lang="en-CA" dirty="0"/>
          </a:p>
        </p:txBody>
      </p:sp>
      <p:pic>
        <p:nvPicPr>
          <p:cNvPr id="15" name="Picture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1654174" cy="643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9812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132346" y="787212"/>
            <a:ext cx="89354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/>
              <a:t>What Conditions Lead to </a:t>
            </a:r>
          </a:p>
          <a:p>
            <a:pPr algn="ctr"/>
            <a:r>
              <a:rPr lang="en-CA" sz="4000" b="1" i="1" dirty="0"/>
              <a:t>Successful Shared Decision-Making?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Your sovereignty.   Your prosperity.   Our mission.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647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BE58902-4C2E-EE4F-85D7-5358DA7E2FA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2026652"/>
            <a:ext cx="7010400" cy="430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45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91821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C81A-2123-4CC9-AE9F-1859FB1B91BE}" type="slidenum">
              <a:rPr lang="en-CA" smtClean="0"/>
              <a:t>3</a:t>
            </a:fld>
            <a:endParaRPr lang="en-CA" dirty="0"/>
          </a:p>
        </p:txBody>
      </p:sp>
      <p:pic>
        <p:nvPicPr>
          <p:cNvPr id="15" name="Picture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1654174" cy="643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3768" y="1867636"/>
            <a:ext cx="80772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The Parties have common – or parallel and non-competing – goals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The Parties are able to establish a trust relationship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Negotiators are willing to think creatively and flexibly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There are resources available for full mutual participation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From an Indigenous community’s perspective: it enhances self-determination and connections with culture and traditional lands and resources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1186881"/>
            <a:ext cx="8369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b="1" dirty="0"/>
              <a:t>The Ideal Shared Decision-Making Context: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Your sovereignty.   Your prosperity.   Our mission.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647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4977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91821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C81A-2123-4CC9-AE9F-1859FB1B91BE}" type="slidenum">
              <a:rPr lang="en-CA" smtClean="0"/>
              <a:t>4</a:t>
            </a:fld>
            <a:endParaRPr lang="en-CA" dirty="0"/>
          </a:p>
        </p:txBody>
      </p:sp>
      <p:pic>
        <p:nvPicPr>
          <p:cNvPr id="15" name="Picture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1654174" cy="643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1981200"/>
            <a:ext cx="807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CA" sz="4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414719"/>
            <a:ext cx="8686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i="1" dirty="0"/>
              <a:t>Two Illustrative Examples of </a:t>
            </a:r>
          </a:p>
          <a:p>
            <a:pPr algn="ctr"/>
            <a:r>
              <a:rPr lang="en-CA" sz="4000" b="1" i="1" dirty="0"/>
              <a:t>Successful Shared Decision-Making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Your sovereignty.   Your prosperity.   Our mission.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647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>
            <a:extLst>
              <a:ext uri="{FF2B5EF4-FFF2-40B4-BE49-F238E27FC236}">
                <a16:creationId xmlns:a16="http://schemas.microsoft.com/office/drawing/2014/main" id="{413087A0-305D-A644-9450-2D9649BC5C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52" y="2901254"/>
            <a:ext cx="3979780" cy="27111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A697658-09A9-7C44-B92C-4DEAE71A4E1C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5800" y="2938133"/>
            <a:ext cx="4419600" cy="265176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611FC4E-1783-DC42-BCCA-DBBB3D99C551}"/>
              </a:ext>
            </a:extLst>
          </p:cNvPr>
          <p:cNvSpPr txBox="1"/>
          <p:nvPr/>
        </p:nvSpPr>
        <p:spPr>
          <a:xfrm>
            <a:off x="685800" y="5589893"/>
            <a:ext cx="3581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Nochemowenaing (Ontario Heritage Trust and Chippewas of Nawash)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6458AC-AA1B-DA44-A87D-96833E57CC02}"/>
              </a:ext>
            </a:extLst>
          </p:cNvPr>
          <p:cNvSpPr txBox="1"/>
          <p:nvPr/>
        </p:nvSpPr>
        <p:spPr>
          <a:xfrm>
            <a:off x="4702342" y="5573494"/>
            <a:ext cx="3924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Environmental Management Agreements With Indigenous Guardians</a:t>
            </a:r>
          </a:p>
        </p:txBody>
      </p:sp>
    </p:spTree>
    <p:extLst>
      <p:ext uri="{BB962C8B-B14F-4D97-AF65-F5344CB8AC3E}">
        <p14:creationId xmlns:p14="http://schemas.microsoft.com/office/powerpoint/2010/main" val="23071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91821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C81A-2123-4CC9-AE9F-1859FB1B91BE}" type="slidenum">
              <a:rPr lang="en-CA" smtClean="0"/>
              <a:t>5</a:t>
            </a:fld>
            <a:endParaRPr lang="en-CA" dirty="0"/>
          </a:p>
        </p:txBody>
      </p:sp>
      <p:pic>
        <p:nvPicPr>
          <p:cNvPr id="15" name="Picture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1654174" cy="643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326" y="984919"/>
            <a:ext cx="8305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Nochemowenaing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Your sovereignty.   Your prosperity.   Our mission.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647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422FE5D8-2195-9745-87D9-E04D377EB1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2462823"/>
            <a:ext cx="4161865" cy="302357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97CD79-E001-EF41-9F33-D3FCF15F704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7800" y="1682601"/>
            <a:ext cx="3048000" cy="463932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06C2D88-3B0B-4F44-AD7B-148415C303F5}"/>
              </a:ext>
            </a:extLst>
          </p:cNvPr>
          <p:cNvSpPr txBox="1"/>
          <p:nvPr/>
        </p:nvSpPr>
        <p:spPr>
          <a:xfrm>
            <a:off x="590609" y="5638800"/>
            <a:ext cx="406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 from conflict to co-management …</a:t>
            </a:r>
          </a:p>
        </p:txBody>
      </p:sp>
    </p:spTree>
    <p:extLst>
      <p:ext uri="{BB962C8B-B14F-4D97-AF65-F5344CB8AC3E}">
        <p14:creationId xmlns:p14="http://schemas.microsoft.com/office/powerpoint/2010/main" val="28044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91821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C81A-2123-4CC9-AE9F-1859FB1B91BE}" type="slidenum">
              <a:rPr lang="en-CA" smtClean="0"/>
              <a:t>6</a:t>
            </a:fld>
            <a:endParaRPr lang="en-CA" dirty="0"/>
          </a:p>
        </p:txBody>
      </p:sp>
      <p:pic>
        <p:nvPicPr>
          <p:cNvPr id="15" name="Picture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1654174" cy="643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1950238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Mutually compatible goals of OHT and Nawash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OHT’s ability to move quickly and be adaptable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Time and energy devoted by the Parties to establishing trust and long term relationships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Provided a practical solution to de-escalate a very volatile conflict situation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Ontario / OHT resources for land acquisition &amp; a modest amount for co-management costs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Has become a key component of community education and cultural recovery efforts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890337"/>
            <a:ext cx="899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What makes Nochemowenaing a </a:t>
            </a:r>
          </a:p>
          <a:p>
            <a:pPr algn="ctr"/>
            <a:r>
              <a:rPr lang="en-CA" sz="3600" b="1" dirty="0"/>
              <a:t>successful shared decision-making model</a:t>
            </a:r>
            <a:r>
              <a:rPr lang="en-CA" sz="4000" b="1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Your sovereignty.   Your prosperity.   Our mission.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647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419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91821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C81A-2123-4CC9-AE9F-1859FB1B91BE}" type="slidenum">
              <a:rPr lang="en-CA" smtClean="0"/>
              <a:t>7</a:t>
            </a:fld>
            <a:endParaRPr lang="en-CA" dirty="0"/>
          </a:p>
        </p:txBody>
      </p:sp>
      <p:pic>
        <p:nvPicPr>
          <p:cNvPr id="15" name="Picture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1654174" cy="643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81000" y="204195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400" dirty="0"/>
              <a:t>Maintaining relationships (key to trust)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400" dirty="0"/>
              <a:t>Anishinaabe law requires the community to personally steward the ancestral remains – how does that fit with co-management?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400" dirty="0"/>
              <a:t>May not easily replicable if the non-Indigenous partner is a ‘normal’ Crown department rather than an arms-length agency/tribunal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3400" dirty="0"/>
              <a:t>Ongoing financial resources required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976607"/>
            <a:ext cx="899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Challenges of the Nochemowenaing </a:t>
            </a:r>
          </a:p>
          <a:p>
            <a:pPr algn="ctr"/>
            <a:r>
              <a:rPr lang="en-CA" sz="3600" b="1" dirty="0"/>
              <a:t>shared decision-making model</a:t>
            </a:r>
            <a:endParaRPr lang="en-CA" sz="4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Your sovereignty.   Your prosperity.   Our mission.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647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58551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91821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C81A-2123-4CC9-AE9F-1859FB1B91BE}" type="slidenum">
              <a:rPr lang="en-CA" smtClean="0"/>
              <a:t>8</a:t>
            </a:fld>
            <a:endParaRPr lang="en-CA" dirty="0"/>
          </a:p>
        </p:txBody>
      </p:sp>
      <p:pic>
        <p:nvPicPr>
          <p:cNvPr id="15" name="Picture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1654174" cy="6437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5326" y="984919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000" b="1" dirty="0"/>
              <a:t>Northern EMAs with </a:t>
            </a:r>
          </a:p>
          <a:p>
            <a:pPr algn="ctr"/>
            <a:r>
              <a:rPr lang="en-CA" sz="4000" b="1" dirty="0"/>
              <a:t>Indigenous Guardian Programs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Your sovereignty.   Your prosperity.   Our mission.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647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206C2D88-3B0B-4F44-AD7B-148415C303F5}"/>
              </a:ext>
            </a:extLst>
          </p:cNvPr>
          <p:cNvSpPr txBox="1"/>
          <p:nvPr/>
        </p:nvSpPr>
        <p:spPr>
          <a:xfrm>
            <a:off x="2409383" y="5841454"/>
            <a:ext cx="4067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… from consultation to participation …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4230B2-90D2-7A42-B837-7FE5957CFC7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819400"/>
            <a:ext cx="4114190" cy="262637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05C2E4B-9BFA-DD4D-9723-B24EFBB3685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5332" y="2819400"/>
            <a:ext cx="4367668" cy="262596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0D61AE-30F0-E046-AC7E-1D2D02D27B88}"/>
              </a:ext>
            </a:extLst>
          </p:cNvPr>
          <p:cNvSpPr txBox="1"/>
          <p:nvPr/>
        </p:nvSpPr>
        <p:spPr>
          <a:xfrm>
            <a:off x="505326" y="5079574"/>
            <a:ext cx="1904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Snap Lake Diamond Mine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2E9B9A-17C6-5A48-8B7F-78F3320FD759}"/>
              </a:ext>
            </a:extLst>
          </p:cNvPr>
          <p:cNvSpPr txBox="1"/>
          <p:nvPr/>
        </p:nvSpPr>
        <p:spPr>
          <a:xfrm>
            <a:off x="4495800" y="5101458"/>
            <a:ext cx="190405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solidFill>
                  <a:schemeClr val="bg1"/>
                </a:solidFill>
              </a:rPr>
              <a:t>Dehcho</a:t>
            </a:r>
            <a:r>
              <a:rPr lang="en-US" sz="1200" dirty="0">
                <a:solidFill>
                  <a:schemeClr val="bg1"/>
                </a:solidFill>
              </a:rPr>
              <a:t> </a:t>
            </a:r>
            <a:r>
              <a:rPr lang="en-US" sz="1200" dirty="0" err="1">
                <a:solidFill>
                  <a:schemeClr val="bg1"/>
                </a:solidFill>
              </a:rPr>
              <a:t>K’ehodi</a:t>
            </a:r>
            <a:r>
              <a:rPr lang="en-US" sz="1200" dirty="0">
                <a:solidFill>
                  <a:schemeClr val="bg1"/>
                </a:solidFill>
              </a:rPr>
              <a:t> Program</a:t>
            </a:r>
          </a:p>
        </p:txBody>
      </p:sp>
    </p:spTree>
    <p:extLst>
      <p:ext uri="{BB962C8B-B14F-4D97-AF65-F5344CB8AC3E}">
        <p14:creationId xmlns:p14="http://schemas.microsoft.com/office/powerpoint/2010/main" val="3249374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8100" y="0"/>
            <a:ext cx="9182100" cy="9144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AC81A-2123-4CC9-AE9F-1859FB1B91BE}" type="slidenum">
              <a:rPr lang="en-CA" smtClean="0"/>
              <a:t>9</a:t>
            </a:fld>
            <a:endParaRPr lang="en-CA" dirty="0"/>
          </a:p>
        </p:txBody>
      </p:sp>
      <p:pic>
        <p:nvPicPr>
          <p:cNvPr id="15" name="Picture 14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" y="152400"/>
            <a:ext cx="1654174" cy="64373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0" y="2143447"/>
            <a:ext cx="8610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Now used for almost all large projects in northern Canada (mines, forestry, parks and increasingly wildlife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The EMAs are usually between First Nations / Inuit and industry for mines and forestry and are now integrated into the regulatory system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sz="2800" dirty="0"/>
              <a:t>EMAs provide for FN participation in environmental decision-making for projects, with Indigenous monitors playing a key role in the adaptive management process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7200" y="984919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600" b="1" dirty="0"/>
              <a:t>What Are Environmental Management Agreements with Indigenous Monitoring?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600" y="6519446"/>
            <a:ext cx="85344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1600" dirty="0">
                <a:solidFill>
                  <a:schemeClr val="bg1">
                    <a:lumMod val="50000"/>
                  </a:schemeClr>
                </a:solidFill>
              </a:rPr>
              <a:t>Your sovereignty.   Your prosperity.   Our mission.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6477000"/>
            <a:ext cx="64770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321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1744</TotalTime>
  <Words>668</Words>
  <Application>Microsoft Macintosh PowerPoint</Application>
  <PresentationFormat>On-screen Show (4:3)</PresentationFormat>
  <Paragraphs>107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 McPherson</dc:creator>
  <cp:lastModifiedBy>Lorraine Land</cp:lastModifiedBy>
  <cp:revision>100</cp:revision>
  <cp:lastPrinted>2019-02-05T01:03:38Z</cp:lastPrinted>
  <dcterms:created xsi:type="dcterms:W3CDTF">2017-09-25T20:35:55Z</dcterms:created>
  <dcterms:modified xsi:type="dcterms:W3CDTF">2019-02-05T01:05:55Z</dcterms:modified>
</cp:coreProperties>
</file>