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256" r:id="rId2"/>
    <p:sldId id="309" r:id="rId3"/>
    <p:sldId id="267" r:id="rId4"/>
    <p:sldId id="270" r:id="rId5"/>
    <p:sldId id="301" r:id="rId6"/>
    <p:sldId id="308" r:id="rId7"/>
    <p:sldId id="307" r:id="rId8"/>
    <p:sldId id="305" r:id="rId9"/>
    <p:sldId id="306" r:id="rId10"/>
    <p:sldId id="295" r:id="rId11"/>
    <p:sldId id="289" r:id="rId12"/>
    <p:sldId id="296" r:id="rId13"/>
    <p:sldId id="294" r:id="rId14"/>
    <p:sldId id="292" r:id="rId15"/>
    <p:sldId id="291" r:id="rId16"/>
    <p:sldId id="310" r:id="rId17"/>
    <p:sldId id="302" r:id="rId18"/>
    <p:sldId id="303" r:id="rId19"/>
    <p:sldId id="297" r:id="rId20"/>
    <p:sldId id="299" r:id="rId21"/>
    <p:sldId id="300" r:id="rId2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dette Wilson" initials="OW" lastIdx="4"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DDDE"/>
    <a:srgbClr val="4472C4"/>
    <a:srgbClr val="B6606A"/>
    <a:srgbClr val="70AD47"/>
    <a:srgbClr val="C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632" autoAdjust="0"/>
    <p:restoredTop sz="69438" autoAdjust="0"/>
  </p:normalViewPr>
  <p:slideViewPr>
    <p:cSldViewPr snapToGrid="0" snapToObjects="1">
      <p:cViewPr>
        <p:scale>
          <a:sx n="35" d="100"/>
          <a:sy n="35" d="100"/>
        </p:scale>
        <p:origin x="-834" y="-7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C4D80F3-574D-4294-A318-C02CCCCD250E}" type="doc">
      <dgm:prSet loTypeId="urn:microsoft.com/office/officeart/2005/8/layout/default" loCatId="list" qsTypeId="urn:microsoft.com/office/officeart/2005/8/quickstyle/simple2" qsCatId="simple" csTypeId="urn:microsoft.com/office/officeart/2005/8/colors/colorful2" csCatId="colorful" phldr="1"/>
      <dgm:spPr/>
      <dgm:t>
        <a:bodyPr/>
        <a:lstStyle/>
        <a:p>
          <a:endParaRPr lang="en-US"/>
        </a:p>
      </dgm:t>
    </dgm:pt>
    <dgm:pt modelId="{61BC2C2E-F6D2-498C-A629-175292CCCFA3}">
      <dgm:prSet/>
      <dgm:spPr/>
      <dgm:t>
        <a:bodyPr/>
        <a:lstStyle/>
        <a:p>
          <a:r>
            <a:rPr lang="en-CA" b="0" i="0" baseline="0" dirty="0">
              <a:latin typeface="Arial" panose="020B0604020202020204" pitchFamily="34" charset="0"/>
              <a:cs typeface="Arial" panose="020B0604020202020204" pitchFamily="34" charset="0"/>
            </a:rPr>
            <a:t>EA can facilitate the securing of Indigenous peoples’ Free, Prior and Informed Consent [FPIC] with respect to being informed prior to a consent decision</a:t>
          </a:r>
          <a:endParaRPr lang="en-US" dirty="0">
            <a:latin typeface="Arial" panose="020B0604020202020204" pitchFamily="34" charset="0"/>
            <a:cs typeface="Arial" panose="020B0604020202020204" pitchFamily="34" charset="0"/>
          </a:endParaRPr>
        </a:p>
      </dgm:t>
    </dgm:pt>
    <dgm:pt modelId="{F8763443-A152-4925-960D-9336E501E664}" type="parTrans" cxnId="{669BAF56-18CA-494E-BE91-6A782BF3112D}">
      <dgm:prSet/>
      <dgm:spPr/>
      <dgm:t>
        <a:bodyPr/>
        <a:lstStyle/>
        <a:p>
          <a:endParaRPr lang="en-US"/>
        </a:p>
      </dgm:t>
    </dgm:pt>
    <dgm:pt modelId="{D93B2937-70B2-4A19-AC45-8745064728EA}" type="sibTrans" cxnId="{669BAF56-18CA-494E-BE91-6A782BF3112D}">
      <dgm:prSet/>
      <dgm:spPr/>
      <dgm:t>
        <a:bodyPr/>
        <a:lstStyle/>
        <a:p>
          <a:endParaRPr lang="en-US"/>
        </a:p>
      </dgm:t>
    </dgm:pt>
    <dgm:pt modelId="{C58154A3-9140-4643-86AD-579870D00EC8}">
      <dgm:prSet/>
      <dgm:spPr/>
      <dgm:t>
        <a:bodyPr/>
        <a:lstStyle/>
        <a:p>
          <a:r>
            <a:rPr lang="en-CA" dirty="0">
              <a:latin typeface="Arial" panose="020B0604020202020204" pitchFamily="34" charset="0"/>
              <a:cs typeface="Arial" panose="020B0604020202020204" pitchFamily="34" charset="0"/>
            </a:rPr>
            <a:t>Lack of consent from affected Indigenous nations, due to unmitigable impacts on areas of cultural and spiritual significance, can result in the rejection of a project </a:t>
          </a:r>
          <a:endParaRPr lang="en-US" dirty="0">
            <a:latin typeface="Arial" panose="020B0604020202020204" pitchFamily="34" charset="0"/>
            <a:cs typeface="Arial" panose="020B0604020202020204" pitchFamily="34" charset="0"/>
          </a:endParaRPr>
        </a:p>
      </dgm:t>
    </dgm:pt>
    <dgm:pt modelId="{46CAFA17-BB3C-42E8-86AD-2CA4B75AB339}" type="parTrans" cxnId="{5DEDB722-D5F2-4B94-89BB-1D5C4B905E09}">
      <dgm:prSet/>
      <dgm:spPr/>
      <dgm:t>
        <a:bodyPr/>
        <a:lstStyle/>
        <a:p>
          <a:endParaRPr lang="en-US"/>
        </a:p>
      </dgm:t>
    </dgm:pt>
    <dgm:pt modelId="{FB2331D5-9F5C-4575-B7E9-D6F76CB689F3}" type="sibTrans" cxnId="{5DEDB722-D5F2-4B94-89BB-1D5C4B905E09}">
      <dgm:prSet/>
      <dgm:spPr/>
      <dgm:t>
        <a:bodyPr/>
        <a:lstStyle/>
        <a:p>
          <a:endParaRPr lang="en-US"/>
        </a:p>
      </dgm:t>
    </dgm:pt>
    <dgm:pt modelId="{6F7922B9-8F6B-4EA8-95F4-222127BB51F0}">
      <dgm:prSet/>
      <dgm:spPr/>
      <dgm:t>
        <a:bodyPr/>
        <a:lstStyle/>
        <a:p>
          <a:r>
            <a:rPr lang="en-CA" b="0" i="0" baseline="0">
              <a:latin typeface="Arial" panose="020B0604020202020204" pitchFamily="34" charset="0"/>
              <a:cs typeface="Arial" panose="020B0604020202020204" pitchFamily="34" charset="0"/>
            </a:rPr>
            <a:t>Actual consent is better achieved elsewhere, including through negotiated agreements</a:t>
          </a:r>
          <a:endParaRPr lang="en-US">
            <a:latin typeface="Arial" panose="020B0604020202020204" pitchFamily="34" charset="0"/>
            <a:cs typeface="Arial" panose="020B0604020202020204" pitchFamily="34" charset="0"/>
          </a:endParaRPr>
        </a:p>
      </dgm:t>
    </dgm:pt>
    <dgm:pt modelId="{62DAC444-4FA5-46B5-87E8-BD67E5E8AB1E}" type="parTrans" cxnId="{7C2F0755-D63E-4A1D-B699-DC8835B630C8}">
      <dgm:prSet/>
      <dgm:spPr/>
      <dgm:t>
        <a:bodyPr/>
        <a:lstStyle/>
        <a:p>
          <a:endParaRPr lang="en-US"/>
        </a:p>
      </dgm:t>
    </dgm:pt>
    <dgm:pt modelId="{7D70EE26-1D3A-4008-BD84-9F7118088B0C}" type="sibTrans" cxnId="{7C2F0755-D63E-4A1D-B699-DC8835B630C8}">
      <dgm:prSet/>
      <dgm:spPr/>
      <dgm:t>
        <a:bodyPr/>
        <a:lstStyle/>
        <a:p>
          <a:endParaRPr lang="en-US"/>
        </a:p>
      </dgm:t>
    </dgm:pt>
    <dgm:pt modelId="{B4261726-29FE-4F52-95D9-D76BF275BE6C}">
      <dgm:prSet/>
      <dgm:spPr/>
      <dgm:t>
        <a:bodyPr/>
        <a:lstStyle/>
        <a:p>
          <a:r>
            <a:rPr lang="en-CA" b="0" i="0" baseline="0" dirty="0">
              <a:latin typeface="Arial" panose="020B0604020202020204" pitchFamily="34" charset="0"/>
              <a:cs typeface="Arial" panose="020B0604020202020204" pitchFamily="34" charset="0"/>
            </a:rPr>
            <a:t>The timing of EA participation/completion and IBA negotiations can sometimes be problematic</a:t>
          </a:r>
          <a:r>
            <a:rPr lang="en-CA" dirty="0">
              <a:latin typeface="Arial" panose="020B0604020202020204" pitchFamily="34" charset="0"/>
              <a:cs typeface="Arial" panose="020B0604020202020204" pitchFamily="34" charset="0"/>
            </a:rPr>
            <a:t>. </a:t>
          </a:r>
          <a:r>
            <a:rPr lang="en-CA" b="0" i="0" baseline="0" dirty="0">
              <a:latin typeface="Arial" panose="020B0604020202020204" pitchFamily="34" charset="0"/>
              <a:cs typeface="Arial" panose="020B0604020202020204" pitchFamily="34" charset="0"/>
            </a:rPr>
            <a:t>Result is that EA processes or sometimes ignored in favour of IBA negotiations </a:t>
          </a:r>
          <a:endParaRPr lang="en-US" dirty="0">
            <a:latin typeface="Arial" panose="020B0604020202020204" pitchFamily="34" charset="0"/>
            <a:cs typeface="Arial" panose="020B0604020202020204" pitchFamily="34" charset="0"/>
          </a:endParaRPr>
        </a:p>
      </dgm:t>
    </dgm:pt>
    <dgm:pt modelId="{C5437E06-1C55-4FC3-A327-015E01BEB765}" type="parTrans" cxnId="{CC752F91-3992-4EE5-AE55-B5DE4CC384E0}">
      <dgm:prSet/>
      <dgm:spPr/>
      <dgm:t>
        <a:bodyPr/>
        <a:lstStyle/>
        <a:p>
          <a:endParaRPr lang="en-US"/>
        </a:p>
      </dgm:t>
    </dgm:pt>
    <dgm:pt modelId="{31220359-FD84-4147-B653-AB550D790231}" type="sibTrans" cxnId="{CC752F91-3992-4EE5-AE55-B5DE4CC384E0}">
      <dgm:prSet/>
      <dgm:spPr/>
      <dgm:t>
        <a:bodyPr/>
        <a:lstStyle/>
        <a:p>
          <a:endParaRPr lang="en-US"/>
        </a:p>
      </dgm:t>
    </dgm:pt>
    <dgm:pt modelId="{4AAF0373-E1B7-47F3-86AE-B7CE1E045C31}">
      <dgm:prSet/>
      <dgm:spPr/>
      <dgm:t>
        <a:bodyPr/>
        <a:lstStyle/>
        <a:p>
          <a:r>
            <a:rPr lang="en-CA" b="0" i="0" baseline="0" dirty="0">
              <a:latin typeface="Arial" panose="020B0604020202020204" pitchFamily="34" charset="0"/>
              <a:cs typeface="Arial" panose="020B0604020202020204" pitchFamily="34" charset="0"/>
            </a:rPr>
            <a:t>Growing trust in, and use of, EA by Indigenous Governments to help assess impacts of a project on the </a:t>
          </a:r>
          <a:r>
            <a:rPr lang="en-CA" dirty="0">
              <a:latin typeface="Arial" panose="020B0604020202020204" pitchFamily="34" charset="0"/>
              <a:cs typeface="Arial" panose="020B0604020202020204" pitchFamily="34" charset="0"/>
            </a:rPr>
            <a:t>Indigenous peoples </a:t>
          </a:r>
          <a:r>
            <a:rPr lang="en-CA" b="0" i="0" baseline="0" dirty="0">
              <a:latin typeface="Arial" panose="020B0604020202020204" pitchFamily="34" charset="0"/>
              <a:cs typeface="Arial" panose="020B0604020202020204" pitchFamily="34" charset="0"/>
            </a:rPr>
            <a:t>and the viability of mitigation measures</a:t>
          </a:r>
          <a:endParaRPr lang="en-US" dirty="0">
            <a:latin typeface="Arial" panose="020B0604020202020204" pitchFamily="34" charset="0"/>
            <a:cs typeface="Arial" panose="020B0604020202020204" pitchFamily="34" charset="0"/>
          </a:endParaRPr>
        </a:p>
      </dgm:t>
    </dgm:pt>
    <dgm:pt modelId="{3266F72E-E3FF-4181-B9D5-A0241950EE8B}" type="parTrans" cxnId="{CA6ADEF8-DCD6-4B16-B0F9-4DFAFA4337C9}">
      <dgm:prSet/>
      <dgm:spPr/>
      <dgm:t>
        <a:bodyPr/>
        <a:lstStyle/>
        <a:p>
          <a:endParaRPr lang="en-US"/>
        </a:p>
      </dgm:t>
    </dgm:pt>
    <dgm:pt modelId="{68E46BDC-216F-42C6-8B57-54413B17E9A2}" type="sibTrans" cxnId="{CA6ADEF8-DCD6-4B16-B0F9-4DFAFA4337C9}">
      <dgm:prSet/>
      <dgm:spPr/>
      <dgm:t>
        <a:bodyPr/>
        <a:lstStyle/>
        <a:p>
          <a:endParaRPr lang="en-US"/>
        </a:p>
      </dgm:t>
    </dgm:pt>
    <dgm:pt modelId="{4B97706B-9F22-46E7-8323-EB989EF2663B}">
      <dgm:prSet/>
      <dgm:spPr/>
      <dgm:t>
        <a:bodyPr/>
        <a:lstStyle/>
        <a:p>
          <a:r>
            <a:rPr lang="en-CA" b="0" i="0" baseline="0" dirty="0">
              <a:latin typeface="Arial" panose="020B0604020202020204" pitchFamily="34" charset="0"/>
              <a:cs typeface="Arial" panose="020B0604020202020204" pitchFamily="34" charset="0"/>
            </a:rPr>
            <a:t>Participation in EA cannot be interpreted as tacit or predicted consent for a project</a:t>
          </a:r>
          <a:endParaRPr lang="en-US" dirty="0">
            <a:latin typeface="Arial" panose="020B0604020202020204" pitchFamily="34" charset="0"/>
            <a:cs typeface="Arial" panose="020B0604020202020204" pitchFamily="34" charset="0"/>
          </a:endParaRPr>
        </a:p>
      </dgm:t>
    </dgm:pt>
    <dgm:pt modelId="{F026A9DD-532B-48A3-97C7-A2D8773869E3}" type="parTrans" cxnId="{EDA7E38D-05C3-49CF-BDEE-C9379FBDB2D0}">
      <dgm:prSet/>
      <dgm:spPr/>
      <dgm:t>
        <a:bodyPr/>
        <a:lstStyle/>
        <a:p>
          <a:endParaRPr lang="en-US"/>
        </a:p>
      </dgm:t>
    </dgm:pt>
    <dgm:pt modelId="{C73E109A-9FB1-482C-905E-D365106A201B}" type="sibTrans" cxnId="{EDA7E38D-05C3-49CF-BDEE-C9379FBDB2D0}">
      <dgm:prSet/>
      <dgm:spPr/>
      <dgm:t>
        <a:bodyPr/>
        <a:lstStyle/>
        <a:p>
          <a:endParaRPr lang="en-US"/>
        </a:p>
      </dgm:t>
    </dgm:pt>
    <dgm:pt modelId="{27977B9A-4A79-4512-8DD9-E9B0C7326F27}">
      <dgm:prSet/>
      <dgm:spPr/>
      <dgm:t>
        <a:bodyPr/>
        <a:lstStyle/>
        <a:p>
          <a:r>
            <a:rPr lang="en-CA" b="0" i="0" baseline="0">
              <a:latin typeface="Arial" panose="020B0604020202020204" pitchFamily="34" charset="0"/>
              <a:cs typeface="Arial" panose="020B0604020202020204" pitchFamily="34" charset="0"/>
            </a:rPr>
            <a:t>EA must further evolve to focus on Indigenous peoples’ priorities.  </a:t>
          </a:r>
          <a:endParaRPr lang="en-US">
            <a:latin typeface="Arial" panose="020B0604020202020204" pitchFamily="34" charset="0"/>
            <a:cs typeface="Arial" panose="020B0604020202020204" pitchFamily="34" charset="0"/>
          </a:endParaRPr>
        </a:p>
      </dgm:t>
    </dgm:pt>
    <dgm:pt modelId="{65548BC3-134C-40CC-93FF-6A5023A61CEC}" type="parTrans" cxnId="{F07AB369-32BB-46CD-981D-5534BC43DAE5}">
      <dgm:prSet/>
      <dgm:spPr/>
      <dgm:t>
        <a:bodyPr/>
        <a:lstStyle/>
        <a:p>
          <a:endParaRPr lang="en-US"/>
        </a:p>
      </dgm:t>
    </dgm:pt>
    <dgm:pt modelId="{BFACB052-9A04-45FD-9028-E37D4FF40F9D}" type="sibTrans" cxnId="{F07AB369-32BB-46CD-981D-5534BC43DAE5}">
      <dgm:prSet/>
      <dgm:spPr/>
      <dgm:t>
        <a:bodyPr/>
        <a:lstStyle/>
        <a:p>
          <a:endParaRPr lang="en-US"/>
        </a:p>
      </dgm:t>
    </dgm:pt>
    <dgm:pt modelId="{3DF4E9E3-2D5D-4EBF-8DDE-02E526415AA1}">
      <dgm:prSet/>
      <dgm:spPr/>
      <dgm:t>
        <a:bodyPr/>
        <a:lstStyle/>
        <a:p>
          <a:r>
            <a:rPr lang="en-CA" b="0" i="0" baseline="0">
              <a:latin typeface="Arial" panose="020B0604020202020204" pitchFamily="34" charset="0"/>
              <a:cs typeface="Arial" panose="020B0604020202020204" pitchFamily="34" charset="0"/>
            </a:rPr>
            <a:t>Many community-relevant well-being indicators have never been measured or modeled  </a:t>
          </a:r>
          <a:endParaRPr lang="en-US">
            <a:latin typeface="Arial" panose="020B0604020202020204" pitchFamily="34" charset="0"/>
            <a:cs typeface="Arial" panose="020B0604020202020204" pitchFamily="34" charset="0"/>
          </a:endParaRPr>
        </a:p>
      </dgm:t>
    </dgm:pt>
    <dgm:pt modelId="{9E78F6DC-53EA-486F-A918-134577DF12EC}" type="parTrans" cxnId="{F8EBA63A-F0E5-4AEC-86BF-EDC5D22C8A9C}">
      <dgm:prSet/>
      <dgm:spPr/>
      <dgm:t>
        <a:bodyPr/>
        <a:lstStyle/>
        <a:p>
          <a:endParaRPr lang="en-US"/>
        </a:p>
      </dgm:t>
    </dgm:pt>
    <dgm:pt modelId="{FE5A39A0-5AAB-45DC-A1B3-7283CEDB239C}" type="sibTrans" cxnId="{F8EBA63A-F0E5-4AEC-86BF-EDC5D22C8A9C}">
      <dgm:prSet/>
      <dgm:spPr/>
      <dgm:t>
        <a:bodyPr/>
        <a:lstStyle/>
        <a:p>
          <a:endParaRPr lang="en-US"/>
        </a:p>
      </dgm:t>
    </dgm:pt>
    <dgm:pt modelId="{C2E1A5B5-8A40-432D-A2A3-FB561C1DCF62}" type="pres">
      <dgm:prSet presAssocID="{EC4D80F3-574D-4294-A318-C02CCCCD250E}" presName="diagram" presStyleCnt="0">
        <dgm:presLayoutVars>
          <dgm:dir/>
          <dgm:resizeHandles val="exact"/>
        </dgm:presLayoutVars>
      </dgm:prSet>
      <dgm:spPr/>
      <dgm:t>
        <a:bodyPr/>
        <a:lstStyle/>
        <a:p>
          <a:endParaRPr lang="en-CA"/>
        </a:p>
      </dgm:t>
    </dgm:pt>
    <dgm:pt modelId="{D17A2D27-25E2-4C80-8B11-0650F213182E}" type="pres">
      <dgm:prSet presAssocID="{61BC2C2E-F6D2-498C-A629-175292CCCFA3}" presName="node" presStyleLbl="node1" presStyleIdx="0" presStyleCnt="8">
        <dgm:presLayoutVars>
          <dgm:bulletEnabled val="1"/>
        </dgm:presLayoutVars>
      </dgm:prSet>
      <dgm:spPr/>
      <dgm:t>
        <a:bodyPr/>
        <a:lstStyle/>
        <a:p>
          <a:endParaRPr lang="en-CA"/>
        </a:p>
      </dgm:t>
    </dgm:pt>
    <dgm:pt modelId="{6A5C5AE6-F105-46A3-A3A9-E0FCD577D6B5}" type="pres">
      <dgm:prSet presAssocID="{D93B2937-70B2-4A19-AC45-8745064728EA}" presName="sibTrans" presStyleCnt="0"/>
      <dgm:spPr/>
    </dgm:pt>
    <dgm:pt modelId="{3B2E9AD1-225F-4D16-B92D-A11992A0C2BB}" type="pres">
      <dgm:prSet presAssocID="{C58154A3-9140-4643-86AD-579870D00EC8}" presName="node" presStyleLbl="node1" presStyleIdx="1" presStyleCnt="8">
        <dgm:presLayoutVars>
          <dgm:bulletEnabled val="1"/>
        </dgm:presLayoutVars>
      </dgm:prSet>
      <dgm:spPr/>
      <dgm:t>
        <a:bodyPr/>
        <a:lstStyle/>
        <a:p>
          <a:endParaRPr lang="en-CA"/>
        </a:p>
      </dgm:t>
    </dgm:pt>
    <dgm:pt modelId="{D508397A-6191-4C7B-B087-EA403A2D1347}" type="pres">
      <dgm:prSet presAssocID="{FB2331D5-9F5C-4575-B7E9-D6F76CB689F3}" presName="sibTrans" presStyleCnt="0"/>
      <dgm:spPr/>
    </dgm:pt>
    <dgm:pt modelId="{A81F438F-1850-43EA-BA41-690246E1648B}" type="pres">
      <dgm:prSet presAssocID="{6F7922B9-8F6B-4EA8-95F4-222127BB51F0}" presName="node" presStyleLbl="node1" presStyleIdx="2" presStyleCnt="8">
        <dgm:presLayoutVars>
          <dgm:bulletEnabled val="1"/>
        </dgm:presLayoutVars>
      </dgm:prSet>
      <dgm:spPr/>
      <dgm:t>
        <a:bodyPr/>
        <a:lstStyle/>
        <a:p>
          <a:endParaRPr lang="en-CA"/>
        </a:p>
      </dgm:t>
    </dgm:pt>
    <dgm:pt modelId="{B0E70774-4368-4C8B-AC43-0125DE54AC66}" type="pres">
      <dgm:prSet presAssocID="{7D70EE26-1D3A-4008-BD84-9F7118088B0C}" presName="sibTrans" presStyleCnt="0"/>
      <dgm:spPr/>
    </dgm:pt>
    <dgm:pt modelId="{121D3F34-C310-48FF-A787-F46EC5A17CB7}" type="pres">
      <dgm:prSet presAssocID="{B4261726-29FE-4F52-95D9-D76BF275BE6C}" presName="node" presStyleLbl="node1" presStyleIdx="3" presStyleCnt="8">
        <dgm:presLayoutVars>
          <dgm:bulletEnabled val="1"/>
        </dgm:presLayoutVars>
      </dgm:prSet>
      <dgm:spPr/>
      <dgm:t>
        <a:bodyPr/>
        <a:lstStyle/>
        <a:p>
          <a:endParaRPr lang="en-CA"/>
        </a:p>
      </dgm:t>
    </dgm:pt>
    <dgm:pt modelId="{7425650C-A4AD-4B10-9ABE-50A59045ED8B}" type="pres">
      <dgm:prSet presAssocID="{31220359-FD84-4147-B653-AB550D790231}" presName="sibTrans" presStyleCnt="0"/>
      <dgm:spPr/>
    </dgm:pt>
    <dgm:pt modelId="{F9481C26-D0CB-40BA-94E5-AD11AD281CFC}" type="pres">
      <dgm:prSet presAssocID="{4AAF0373-E1B7-47F3-86AE-B7CE1E045C31}" presName="node" presStyleLbl="node1" presStyleIdx="4" presStyleCnt="8">
        <dgm:presLayoutVars>
          <dgm:bulletEnabled val="1"/>
        </dgm:presLayoutVars>
      </dgm:prSet>
      <dgm:spPr/>
      <dgm:t>
        <a:bodyPr/>
        <a:lstStyle/>
        <a:p>
          <a:endParaRPr lang="en-CA"/>
        </a:p>
      </dgm:t>
    </dgm:pt>
    <dgm:pt modelId="{AD4274F7-C819-4E44-9038-27944C1E964D}" type="pres">
      <dgm:prSet presAssocID="{68E46BDC-216F-42C6-8B57-54413B17E9A2}" presName="sibTrans" presStyleCnt="0"/>
      <dgm:spPr/>
    </dgm:pt>
    <dgm:pt modelId="{C4182C5F-A9EE-4F5F-81B2-149895E3CED0}" type="pres">
      <dgm:prSet presAssocID="{4B97706B-9F22-46E7-8323-EB989EF2663B}" presName="node" presStyleLbl="node1" presStyleIdx="5" presStyleCnt="8">
        <dgm:presLayoutVars>
          <dgm:bulletEnabled val="1"/>
        </dgm:presLayoutVars>
      </dgm:prSet>
      <dgm:spPr/>
      <dgm:t>
        <a:bodyPr/>
        <a:lstStyle/>
        <a:p>
          <a:endParaRPr lang="en-CA"/>
        </a:p>
      </dgm:t>
    </dgm:pt>
    <dgm:pt modelId="{8AFEB85B-DDA7-4D7F-BD1A-50E8A43480B6}" type="pres">
      <dgm:prSet presAssocID="{C73E109A-9FB1-482C-905E-D365106A201B}" presName="sibTrans" presStyleCnt="0"/>
      <dgm:spPr/>
    </dgm:pt>
    <dgm:pt modelId="{A10C1EB4-CBFD-4673-9CDB-ABE8E1295633}" type="pres">
      <dgm:prSet presAssocID="{27977B9A-4A79-4512-8DD9-E9B0C7326F27}" presName="node" presStyleLbl="node1" presStyleIdx="6" presStyleCnt="8">
        <dgm:presLayoutVars>
          <dgm:bulletEnabled val="1"/>
        </dgm:presLayoutVars>
      </dgm:prSet>
      <dgm:spPr/>
      <dgm:t>
        <a:bodyPr/>
        <a:lstStyle/>
        <a:p>
          <a:endParaRPr lang="en-CA"/>
        </a:p>
      </dgm:t>
    </dgm:pt>
    <dgm:pt modelId="{77C49769-459B-4F9E-A35C-F893FCB85D9D}" type="pres">
      <dgm:prSet presAssocID="{BFACB052-9A04-45FD-9028-E37D4FF40F9D}" presName="sibTrans" presStyleCnt="0"/>
      <dgm:spPr/>
    </dgm:pt>
    <dgm:pt modelId="{4AAE9106-88B1-46F3-961B-5817E43C937A}" type="pres">
      <dgm:prSet presAssocID="{3DF4E9E3-2D5D-4EBF-8DDE-02E526415AA1}" presName="node" presStyleLbl="node1" presStyleIdx="7" presStyleCnt="8">
        <dgm:presLayoutVars>
          <dgm:bulletEnabled val="1"/>
        </dgm:presLayoutVars>
      </dgm:prSet>
      <dgm:spPr/>
      <dgm:t>
        <a:bodyPr/>
        <a:lstStyle/>
        <a:p>
          <a:endParaRPr lang="en-CA"/>
        </a:p>
      </dgm:t>
    </dgm:pt>
  </dgm:ptLst>
  <dgm:cxnLst>
    <dgm:cxn modelId="{5E162ABD-29CB-494F-9F97-1BD30EEB5704}" type="presOf" srcId="{6F7922B9-8F6B-4EA8-95F4-222127BB51F0}" destId="{A81F438F-1850-43EA-BA41-690246E1648B}" srcOrd="0" destOrd="0" presId="urn:microsoft.com/office/officeart/2005/8/layout/default"/>
    <dgm:cxn modelId="{5DEDB722-D5F2-4B94-89BB-1D5C4B905E09}" srcId="{EC4D80F3-574D-4294-A318-C02CCCCD250E}" destId="{C58154A3-9140-4643-86AD-579870D00EC8}" srcOrd="1" destOrd="0" parTransId="{46CAFA17-BB3C-42E8-86AD-2CA4B75AB339}" sibTransId="{FB2331D5-9F5C-4575-B7E9-D6F76CB689F3}"/>
    <dgm:cxn modelId="{CC752F91-3992-4EE5-AE55-B5DE4CC384E0}" srcId="{EC4D80F3-574D-4294-A318-C02CCCCD250E}" destId="{B4261726-29FE-4F52-95D9-D76BF275BE6C}" srcOrd="3" destOrd="0" parTransId="{C5437E06-1C55-4FC3-A327-015E01BEB765}" sibTransId="{31220359-FD84-4147-B653-AB550D790231}"/>
    <dgm:cxn modelId="{7AD8C82D-31E8-493B-865B-BEB2485DEF63}" type="presOf" srcId="{4B97706B-9F22-46E7-8323-EB989EF2663B}" destId="{C4182C5F-A9EE-4F5F-81B2-149895E3CED0}" srcOrd="0" destOrd="0" presId="urn:microsoft.com/office/officeart/2005/8/layout/default"/>
    <dgm:cxn modelId="{EDA7E38D-05C3-49CF-BDEE-C9379FBDB2D0}" srcId="{EC4D80F3-574D-4294-A318-C02CCCCD250E}" destId="{4B97706B-9F22-46E7-8323-EB989EF2663B}" srcOrd="5" destOrd="0" parTransId="{F026A9DD-532B-48A3-97C7-A2D8773869E3}" sibTransId="{C73E109A-9FB1-482C-905E-D365106A201B}"/>
    <dgm:cxn modelId="{C08C92F4-CA05-443D-BE42-F984011352DE}" type="presOf" srcId="{B4261726-29FE-4F52-95D9-D76BF275BE6C}" destId="{121D3F34-C310-48FF-A787-F46EC5A17CB7}" srcOrd="0" destOrd="0" presId="urn:microsoft.com/office/officeart/2005/8/layout/default"/>
    <dgm:cxn modelId="{F62A69D8-5323-4436-828D-CA7BB7E5996E}" type="presOf" srcId="{C58154A3-9140-4643-86AD-579870D00EC8}" destId="{3B2E9AD1-225F-4D16-B92D-A11992A0C2BB}" srcOrd="0" destOrd="0" presId="urn:microsoft.com/office/officeart/2005/8/layout/default"/>
    <dgm:cxn modelId="{669BAF56-18CA-494E-BE91-6A782BF3112D}" srcId="{EC4D80F3-574D-4294-A318-C02CCCCD250E}" destId="{61BC2C2E-F6D2-498C-A629-175292CCCFA3}" srcOrd="0" destOrd="0" parTransId="{F8763443-A152-4925-960D-9336E501E664}" sibTransId="{D93B2937-70B2-4A19-AC45-8745064728EA}"/>
    <dgm:cxn modelId="{F8EBA63A-F0E5-4AEC-86BF-EDC5D22C8A9C}" srcId="{EC4D80F3-574D-4294-A318-C02CCCCD250E}" destId="{3DF4E9E3-2D5D-4EBF-8DDE-02E526415AA1}" srcOrd="7" destOrd="0" parTransId="{9E78F6DC-53EA-486F-A918-134577DF12EC}" sibTransId="{FE5A39A0-5AAB-45DC-A1B3-7283CEDB239C}"/>
    <dgm:cxn modelId="{1A6D4848-ACB0-4FDC-A945-90266A2F1DAE}" type="presOf" srcId="{27977B9A-4A79-4512-8DD9-E9B0C7326F27}" destId="{A10C1EB4-CBFD-4673-9CDB-ABE8E1295633}" srcOrd="0" destOrd="0" presId="urn:microsoft.com/office/officeart/2005/8/layout/default"/>
    <dgm:cxn modelId="{06D94627-1C7B-41AC-98E0-41093D3F5A46}" type="presOf" srcId="{3DF4E9E3-2D5D-4EBF-8DDE-02E526415AA1}" destId="{4AAE9106-88B1-46F3-961B-5817E43C937A}" srcOrd="0" destOrd="0" presId="urn:microsoft.com/office/officeart/2005/8/layout/default"/>
    <dgm:cxn modelId="{CA6ADEF8-DCD6-4B16-B0F9-4DFAFA4337C9}" srcId="{EC4D80F3-574D-4294-A318-C02CCCCD250E}" destId="{4AAF0373-E1B7-47F3-86AE-B7CE1E045C31}" srcOrd="4" destOrd="0" parTransId="{3266F72E-E3FF-4181-B9D5-A0241950EE8B}" sibTransId="{68E46BDC-216F-42C6-8B57-54413B17E9A2}"/>
    <dgm:cxn modelId="{F09E969E-D5D7-41BE-9729-A8EA0D836FD5}" type="presOf" srcId="{61BC2C2E-F6D2-498C-A629-175292CCCFA3}" destId="{D17A2D27-25E2-4C80-8B11-0650F213182E}" srcOrd="0" destOrd="0" presId="urn:microsoft.com/office/officeart/2005/8/layout/default"/>
    <dgm:cxn modelId="{F07AB369-32BB-46CD-981D-5534BC43DAE5}" srcId="{EC4D80F3-574D-4294-A318-C02CCCCD250E}" destId="{27977B9A-4A79-4512-8DD9-E9B0C7326F27}" srcOrd="6" destOrd="0" parTransId="{65548BC3-134C-40CC-93FF-6A5023A61CEC}" sibTransId="{BFACB052-9A04-45FD-9028-E37D4FF40F9D}"/>
    <dgm:cxn modelId="{6CD4AA5D-0ADE-4764-A259-9AC6201E68C9}" type="presOf" srcId="{4AAF0373-E1B7-47F3-86AE-B7CE1E045C31}" destId="{F9481C26-D0CB-40BA-94E5-AD11AD281CFC}" srcOrd="0" destOrd="0" presId="urn:microsoft.com/office/officeart/2005/8/layout/default"/>
    <dgm:cxn modelId="{9DF65990-4A14-4BD8-BD3E-FC9101CB7E7B}" type="presOf" srcId="{EC4D80F3-574D-4294-A318-C02CCCCD250E}" destId="{C2E1A5B5-8A40-432D-A2A3-FB561C1DCF62}" srcOrd="0" destOrd="0" presId="urn:microsoft.com/office/officeart/2005/8/layout/default"/>
    <dgm:cxn modelId="{7C2F0755-D63E-4A1D-B699-DC8835B630C8}" srcId="{EC4D80F3-574D-4294-A318-C02CCCCD250E}" destId="{6F7922B9-8F6B-4EA8-95F4-222127BB51F0}" srcOrd="2" destOrd="0" parTransId="{62DAC444-4FA5-46B5-87E8-BD67E5E8AB1E}" sibTransId="{7D70EE26-1D3A-4008-BD84-9F7118088B0C}"/>
    <dgm:cxn modelId="{15AB0F4E-AB14-4D50-9488-F99BE485ACE9}" type="presParOf" srcId="{C2E1A5B5-8A40-432D-A2A3-FB561C1DCF62}" destId="{D17A2D27-25E2-4C80-8B11-0650F213182E}" srcOrd="0" destOrd="0" presId="urn:microsoft.com/office/officeart/2005/8/layout/default"/>
    <dgm:cxn modelId="{6888084A-6FDA-46F2-B1B7-20D560190A5B}" type="presParOf" srcId="{C2E1A5B5-8A40-432D-A2A3-FB561C1DCF62}" destId="{6A5C5AE6-F105-46A3-A3A9-E0FCD577D6B5}" srcOrd="1" destOrd="0" presId="urn:microsoft.com/office/officeart/2005/8/layout/default"/>
    <dgm:cxn modelId="{F9559797-9E44-4D18-9AC1-64F4C6E38894}" type="presParOf" srcId="{C2E1A5B5-8A40-432D-A2A3-FB561C1DCF62}" destId="{3B2E9AD1-225F-4D16-B92D-A11992A0C2BB}" srcOrd="2" destOrd="0" presId="urn:microsoft.com/office/officeart/2005/8/layout/default"/>
    <dgm:cxn modelId="{49E6CD02-ACDE-4AF9-B11E-E301583F09EF}" type="presParOf" srcId="{C2E1A5B5-8A40-432D-A2A3-FB561C1DCF62}" destId="{D508397A-6191-4C7B-B087-EA403A2D1347}" srcOrd="3" destOrd="0" presId="urn:microsoft.com/office/officeart/2005/8/layout/default"/>
    <dgm:cxn modelId="{F5E4B1F6-CA03-4EE8-B75D-F8D53CE74CE1}" type="presParOf" srcId="{C2E1A5B5-8A40-432D-A2A3-FB561C1DCF62}" destId="{A81F438F-1850-43EA-BA41-690246E1648B}" srcOrd="4" destOrd="0" presId="urn:microsoft.com/office/officeart/2005/8/layout/default"/>
    <dgm:cxn modelId="{DF2BFED4-75EB-49D2-80F3-2D31338E4587}" type="presParOf" srcId="{C2E1A5B5-8A40-432D-A2A3-FB561C1DCF62}" destId="{B0E70774-4368-4C8B-AC43-0125DE54AC66}" srcOrd="5" destOrd="0" presId="urn:microsoft.com/office/officeart/2005/8/layout/default"/>
    <dgm:cxn modelId="{6506E90B-E179-4F05-B4D6-43B7B4B164ED}" type="presParOf" srcId="{C2E1A5B5-8A40-432D-A2A3-FB561C1DCF62}" destId="{121D3F34-C310-48FF-A787-F46EC5A17CB7}" srcOrd="6" destOrd="0" presId="urn:microsoft.com/office/officeart/2005/8/layout/default"/>
    <dgm:cxn modelId="{2D96E88C-B160-4D7F-81A3-A817D945E51F}" type="presParOf" srcId="{C2E1A5B5-8A40-432D-A2A3-FB561C1DCF62}" destId="{7425650C-A4AD-4B10-9ABE-50A59045ED8B}" srcOrd="7" destOrd="0" presId="urn:microsoft.com/office/officeart/2005/8/layout/default"/>
    <dgm:cxn modelId="{DEE18E00-BFCB-440D-AD13-5684DF2F97C7}" type="presParOf" srcId="{C2E1A5B5-8A40-432D-A2A3-FB561C1DCF62}" destId="{F9481C26-D0CB-40BA-94E5-AD11AD281CFC}" srcOrd="8" destOrd="0" presId="urn:microsoft.com/office/officeart/2005/8/layout/default"/>
    <dgm:cxn modelId="{2B7CCF85-61F2-41A0-888F-CDFFB8E0103A}" type="presParOf" srcId="{C2E1A5B5-8A40-432D-A2A3-FB561C1DCF62}" destId="{AD4274F7-C819-4E44-9038-27944C1E964D}" srcOrd="9" destOrd="0" presId="urn:microsoft.com/office/officeart/2005/8/layout/default"/>
    <dgm:cxn modelId="{8D03117F-F2D5-4C20-9888-64077D7CF9CD}" type="presParOf" srcId="{C2E1A5B5-8A40-432D-A2A3-FB561C1DCF62}" destId="{C4182C5F-A9EE-4F5F-81B2-149895E3CED0}" srcOrd="10" destOrd="0" presId="urn:microsoft.com/office/officeart/2005/8/layout/default"/>
    <dgm:cxn modelId="{D5D4B4EB-97B4-4922-8C21-99191F87AC32}" type="presParOf" srcId="{C2E1A5B5-8A40-432D-A2A3-FB561C1DCF62}" destId="{8AFEB85B-DDA7-4D7F-BD1A-50E8A43480B6}" srcOrd="11" destOrd="0" presId="urn:microsoft.com/office/officeart/2005/8/layout/default"/>
    <dgm:cxn modelId="{A86E7F97-64A5-46C1-A73D-1646EF473739}" type="presParOf" srcId="{C2E1A5B5-8A40-432D-A2A3-FB561C1DCF62}" destId="{A10C1EB4-CBFD-4673-9CDB-ABE8E1295633}" srcOrd="12" destOrd="0" presId="urn:microsoft.com/office/officeart/2005/8/layout/default"/>
    <dgm:cxn modelId="{B8673EEA-0DA9-48FC-ACD5-B793924BA022}" type="presParOf" srcId="{C2E1A5B5-8A40-432D-A2A3-FB561C1DCF62}" destId="{77C49769-459B-4F9E-A35C-F893FCB85D9D}" srcOrd="13" destOrd="0" presId="urn:microsoft.com/office/officeart/2005/8/layout/default"/>
    <dgm:cxn modelId="{ED26CA7D-4C9A-4FA2-9553-35F8550F1852}" type="presParOf" srcId="{C2E1A5B5-8A40-432D-A2A3-FB561C1DCF62}" destId="{4AAE9106-88B1-46F3-961B-5817E43C937A}"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1ABDC8D-2682-4952-BFEE-DFD4D5C84750}" type="doc">
      <dgm:prSet loTypeId="urn:microsoft.com/office/officeart/2005/8/layout/default" loCatId="list" qsTypeId="urn:microsoft.com/office/officeart/2005/8/quickstyle/simple5" qsCatId="simple" csTypeId="urn:microsoft.com/office/officeart/2005/8/colors/colorful2" csCatId="colorful" phldr="1"/>
      <dgm:spPr/>
      <dgm:t>
        <a:bodyPr/>
        <a:lstStyle/>
        <a:p>
          <a:endParaRPr lang="en-US"/>
        </a:p>
      </dgm:t>
    </dgm:pt>
    <dgm:pt modelId="{0B1D108D-1EC9-40AC-8C47-9DFFA0E317AF}">
      <dgm:prSet/>
      <dgm:spPr/>
      <dgm:t>
        <a:bodyPr/>
        <a:lstStyle/>
        <a:p>
          <a:r>
            <a:rPr lang="en-CA">
              <a:latin typeface="Arial" panose="020B0604020202020204" pitchFamily="34" charset="0"/>
              <a:cs typeface="Arial" panose="020B0604020202020204" pitchFamily="34" charset="0"/>
            </a:rPr>
            <a:t>Though EA processes in some jurisdictions are seeking to respond to this need, more work needs to be done to build trust in EA and to maximize its utility</a:t>
          </a:r>
          <a:endParaRPr lang="en-US">
            <a:latin typeface="Arial" panose="020B0604020202020204" pitchFamily="34" charset="0"/>
            <a:cs typeface="Arial" panose="020B0604020202020204" pitchFamily="34" charset="0"/>
          </a:endParaRPr>
        </a:p>
      </dgm:t>
    </dgm:pt>
    <dgm:pt modelId="{8CE3E8A9-FDEB-4BB4-91F0-353F5224CA9B}" type="parTrans" cxnId="{97291959-FB46-444A-83DD-59FDEA6B87B4}">
      <dgm:prSet/>
      <dgm:spPr/>
      <dgm:t>
        <a:bodyPr/>
        <a:lstStyle/>
        <a:p>
          <a:endParaRPr lang="en-US"/>
        </a:p>
      </dgm:t>
    </dgm:pt>
    <dgm:pt modelId="{0535C211-773F-4A1C-8ADD-EFCE261AB089}" type="sibTrans" cxnId="{97291959-FB46-444A-83DD-59FDEA6B87B4}">
      <dgm:prSet/>
      <dgm:spPr/>
      <dgm:t>
        <a:bodyPr/>
        <a:lstStyle/>
        <a:p>
          <a:endParaRPr lang="en-US"/>
        </a:p>
      </dgm:t>
    </dgm:pt>
    <dgm:pt modelId="{A1FB7CCA-9F30-4F5D-95C1-488C0FD975C8}">
      <dgm:prSet/>
      <dgm:spPr/>
      <dgm:t>
        <a:bodyPr/>
        <a:lstStyle/>
        <a:p>
          <a:r>
            <a:rPr lang="en-CA" i="1" dirty="0">
              <a:latin typeface="Arial" panose="020B0604020202020204" pitchFamily="34" charset="0"/>
              <a:cs typeface="Arial" panose="020B0604020202020204" pitchFamily="34" charset="0"/>
            </a:rPr>
            <a:t>Clyde River </a:t>
          </a:r>
          <a:r>
            <a:rPr lang="en-CA" dirty="0">
              <a:latin typeface="Arial" panose="020B0604020202020204" pitchFamily="34" charset="0"/>
              <a:cs typeface="Arial" panose="020B0604020202020204" pitchFamily="34" charset="0"/>
            </a:rPr>
            <a:t>as a case study of the embedded components within FPIC to understand what FPIC-compliant processes should practically look like </a:t>
          </a:r>
          <a:endParaRPr lang="en-US" dirty="0">
            <a:latin typeface="Arial" panose="020B0604020202020204" pitchFamily="34" charset="0"/>
            <a:cs typeface="Arial" panose="020B0604020202020204" pitchFamily="34" charset="0"/>
          </a:endParaRPr>
        </a:p>
      </dgm:t>
    </dgm:pt>
    <dgm:pt modelId="{2753F382-92FF-44D8-8BD7-65E81E46D421}" type="parTrans" cxnId="{C76FB987-0F73-41D1-AE58-2E15FA625A9F}">
      <dgm:prSet/>
      <dgm:spPr/>
      <dgm:t>
        <a:bodyPr/>
        <a:lstStyle/>
        <a:p>
          <a:endParaRPr lang="en-US"/>
        </a:p>
      </dgm:t>
    </dgm:pt>
    <dgm:pt modelId="{F6652C98-E5E1-4869-ACB8-12BF13633A60}" type="sibTrans" cxnId="{C76FB987-0F73-41D1-AE58-2E15FA625A9F}">
      <dgm:prSet/>
      <dgm:spPr/>
      <dgm:t>
        <a:bodyPr/>
        <a:lstStyle/>
        <a:p>
          <a:endParaRPr lang="en-US"/>
        </a:p>
      </dgm:t>
    </dgm:pt>
    <dgm:pt modelId="{E01FE80F-7F22-402E-9D9B-DB8BD29B0F98}">
      <dgm:prSet/>
      <dgm:spPr/>
      <dgm:t>
        <a:bodyPr/>
        <a:lstStyle/>
        <a:p>
          <a:r>
            <a:rPr lang="en-CA">
              <a:latin typeface="Arial" panose="020B0604020202020204" pitchFamily="34" charset="0"/>
              <a:cs typeface="Arial" panose="020B0604020202020204" pitchFamily="34" charset="0"/>
            </a:rPr>
            <a:t>Inuvialuit's approach to the component pieces of FPIC</a:t>
          </a:r>
          <a:endParaRPr lang="en-US">
            <a:latin typeface="Arial" panose="020B0604020202020204" pitchFamily="34" charset="0"/>
            <a:cs typeface="Arial" panose="020B0604020202020204" pitchFamily="34" charset="0"/>
          </a:endParaRPr>
        </a:p>
      </dgm:t>
    </dgm:pt>
    <dgm:pt modelId="{1515E9CB-613D-4E08-920A-40FA7F0C79BD}" type="parTrans" cxnId="{8E409254-2362-4916-A269-E8BC24DB4D71}">
      <dgm:prSet/>
      <dgm:spPr/>
      <dgm:t>
        <a:bodyPr/>
        <a:lstStyle/>
        <a:p>
          <a:endParaRPr lang="en-US"/>
        </a:p>
      </dgm:t>
    </dgm:pt>
    <dgm:pt modelId="{0B0D92D7-7722-4905-8E8F-019ACBAC42AB}" type="sibTrans" cxnId="{8E409254-2362-4916-A269-E8BC24DB4D71}">
      <dgm:prSet/>
      <dgm:spPr/>
      <dgm:t>
        <a:bodyPr/>
        <a:lstStyle/>
        <a:p>
          <a:endParaRPr lang="en-US"/>
        </a:p>
      </dgm:t>
    </dgm:pt>
    <dgm:pt modelId="{472EDC68-D10F-4BA6-B834-DCE202C2AF86}">
      <dgm:prSet/>
      <dgm:spPr/>
      <dgm:t>
        <a:bodyPr/>
        <a:lstStyle/>
        <a:p>
          <a:r>
            <a:rPr lang="en-CA">
              <a:latin typeface="Arial" panose="020B0604020202020204" pitchFamily="34" charset="0"/>
              <a:cs typeface="Arial" panose="020B0604020202020204" pitchFamily="34" charset="0"/>
            </a:rPr>
            <a:t>Co-management led Environmental Assessment processes with a strong community and Indigenous world view focus has led to better informed communities and Indigenous organizations</a:t>
          </a:r>
          <a:endParaRPr lang="en-US">
            <a:latin typeface="Arial" panose="020B0604020202020204" pitchFamily="34" charset="0"/>
            <a:cs typeface="Arial" panose="020B0604020202020204" pitchFamily="34" charset="0"/>
          </a:endParaRPr>
        </a:p>
      </dgm:t>
    </dgm:pt>
    <dgm:pt modelId="{DF5FBFC3-36B1-4E9D-ACC6-B53F6FEA0015}" type="parTrans" cxnId="{8606AAA7-C490-46C2-B633-5B127CF6071D}">
      <dgm:prSet/>
      <dgm:spPr/>
      <dgm:t>
        <a:bodyPr/>
        <a:lstStyle/>
        <a:p>
          <a:endParaRPr lang="en-US"/>
        </a:p>
      </dgm:t>
    </dgm:pt>
    <dgm:pt modelId="{CF735B51-7E06-4FB2-8337-0E91A942D01E}" type="sibTrans" cxnId="{8606AAA7-C490-46C2-B633-5B127CF6071D}">
      <dgm:prSet/>
      <dgm:spPr/>
      <dgm:t>
        <a:bodyPr/>
        <a:lstStyle/>
        <a:p>
          <a:endParaRPr lang="en-US"/>
        </a:p>
      </dgm:t>
    </dgm:pt>
    <dgm:pt modelId="{66ABFEEA-33E8-4321-9E71-B14892990BCB}">
      <dgm:prSet/>
      <dgm:spPr/>
      <dgm:t>
        <a:bodyPr/>
        <a:lstStyle/>
        <a:p>
          <a:r>
            <a:rPr lang="en-CA" dirty="0">
              <a:latin typeface="Arial" panose="020B0604020202020204" pitchFamily="34" charset="0"/>
              <a:cs typeface="Arial" panose="020B0604020202020204" pitchFamily="34" charset="0"/>
            </a:rPr>
            <a:t>There are EA’s where Indigenous Nations with Self Government rights have the ability to participate throughout, but also have final decision making authority to ensure their consent is required for the project to move forward and to the conditions.</a:t>
          </a:r>
          <a:endParaRPr lang="en-US" dirty="0">
            <a:latin typeface="Arial" panose="020B0604020202020204" pitchFamily="34" charset="0"/>
            <a:cs typeface="Arial" panose="020B0604020202020204" pitchFamily="34" charset="0"/>
          </a:endParaRPr>
        </a:p>
      </dgm:t>
    </dgm:pt>
    <dgm:pt modelId="{072E19DA-3819-4017-AE32-08FFEC6AD345}" type="parTrans" cxnId="{114A3152-2C29-4E25-9931-3FA7D7F2F303}">
      <dgm:prSet/>
      <dgm:spPr/>
      <dgm:t>
        <a:bodyPr/>
        <a:lstStyle/>
        <a:p>
          <a:endParaRPr lang="en-US"/>
        </a:p>
      </dgm:t>
    </dgm:pt>
    <dgm:pt modelId="{DA951256-CDCD-4B9C-9DC7-DC14AEA9FA7A}" type="sibTrans" cxnId="{114A3152-2C29-4E25-9931-3FA7D7F2F303}">
      <dgm:prSet/>
      <dgm:spPr/>
      <dgm:t>
        <a:bodyPr/>
        <a:lstStyle/>
        <a:p>
          <a:endParaRPr lang="en-US"/>
        </a:p>
      </dgm:t>
    </dgm:pt>
    <dgm:pt modelId="{6E088B9F-0B9C-4470-8FDC-6CAF33E2998A}">
      <dgm:prSet/>
      <dgm:spPr/>
      <dgm:t>
        <a:bodyPr/>
        <a:lstStyle/>
        <a:p>
          <a:r>
            <a:rPr lang="en-CA">
              <a:latin typeface="Arial" panose="020B0604020202020204" pitchFamily="34" charset="0"/>
              <a:cs typeface="Arial" panose="020B0604020202020204" pitchFamily="34" charset="0"/>
            </a:rPr>
            <a:t>Modern treaties can operationalize FPIC and UNDRIP</a:t>
          </a:r>
          <a:endParaRPr lang="en-US">
            <a:latin typeface="Arial" panose="020B0604020202020204" pitchFamily="34" charset="0"/>
            <a:cs typeface="Arial" panose="020B0604020202020204" pitchFamily="34" charset="0"/>
          </a:endParaRPr>
        </a:p>
      </dgm:t>
    </dgm:pt>
    <dgm:pt modelId="{5E87FB3D-BDE8-42B6-A0AB-174C324F94EB}" type="parTrans" cxnId="{AD47C3C4-4C63-413F-BAB3-74E4D4555DCA}">
      <dgm:prSet/>
      <dgm:spPr/>
      <dgm:t>
        <a:bodyPr/>
        <a:lstStyle/>
        <a:p>
          <a:endParaRPr lang="en-US"/>
        </a:p>
      </dgm:t>
    </dgm:pt>
    <dgm:pt modelId="{DD9DE3EE-D3F7-44F5-B691-B3437AEFDBA3}" type="sibTrans" cxnId="{AD47C3C4-4C63-413F-BAB3-74E4D4555DCA}">
      <dgm:prSet/>
      <dgm:spPr/>
      <dgm:t>
        <a:bodyPr/>
        <a:lstStyle/>
        <a:p>
          <a:endParaRPr lang="en-US"/>
        </a:p>
      </dgm:t>
    </dgm:pt>
    <dgm:pt modelId="{B0ECC265-06CB-492F-8DC4-3A61B939803F}">
      <dgm:prSet/>
      <dgm:spPr/>
      <dgm:t>
        <a:bodyPr/>
        <a:lstStyle/>
        <a:p>
          <a:r>
            <a:rPr lang="en-CA">
              <a:latin typeface="Arial" panose="020B0604020202020204" pitchFamily="34" charset="0"/>
              <a:cs typeface="Arial" panose="020B0604020202020204" pitchFamily="34" charset="0"/>
            </a:rPr>
            <a:t>Modern treaties contemplate indigenous involvement in resource management and EA</a:t>
          </a:r>
          <a:endParaRPr lang="en-US">
            <a:latin typeface="Arial" panose="020B0604020202020204" pitchFamily="34" charset="0"/>
            <a:cs typeface="Arial" panose="020B0604020202020204" pitchFamily="34" charset="0"/>
          </a:endParaRPr>
        </a:p>
      </dgm:t>
    </dgm:pt>
    <dgm:pt modelId="{B5DB03B3-B319-4448-9FC1-D8B29202DB31}" type="parTrans" cxnId="{A92C6924-D6B1-4F88-811B-80C848DA2D31}">
      <dgm:prSet/>
      <dgm:spPr/>
      <dgm:t>
        <a:bodyPr/>
        <a:lstStyle/>
        <a:p>
          <a:endParaRPr lang="en-US"/>
        </a:p>
      </dgm:t>
    </dgm:pt>
    <dgm:pt modelId="{AF501315-FDF7-48E5-8B41-B419D44A0AE6}" type="sibTrans" cxnId="{A92C6924-D6B1-4F88-811B-80C848DA2D31}">
      <dgm:prSet/>
      <dgm:spPr/>
      <dgm:t>
        <a:bodyPr/>
        <a:lstStyle/>
        <a:p>
          <a:endParaRPr lang="en-US"/>
        </a:p>
      </dgm:t>
    </dgm:pt>
    <dgm:pt modelId="{D8F85DA5-833C-4551-831C-0851AF0A8210}">
      <dgm:prSet/>
      <dgm:spPr/>
      <dgm:t>
        <a:bodyPr/>
        <a:lstStyle/>
        <a:p>
          <a:r>
            <a:rPr lang="en-CA">
              <a:latin typeface="Arial" panose="020B0604020202020204" pitchFamily="34" charset="0"/>
              <a:cs typeface="Arial" panose="020B0604020202020204" pitchFamily="34" charset="0"/>
            </a:rPr>
            <a:t>The Nisga’a treaty used to empower consent based decision making in EA processes</a:t>
          </a:r>
          <a:r>
            <a:rPr lang="en-CA" i="1">
              <a:latin typeface="Arial" panose="020B0604020202020204" pitchFamily="34" charset="0"/>
              <a:cs typeface="Arial" panose="020B0604020202020204" pitchFamily="34" charset="0"/>
            </a:rPr>
            <a:t>.</a:t>
          </a:r>
          <a:endParaRPr lang="en-US">
            <a:latin typeface="Arial" panose="020B0604020202020204" pitchFamily="34" charset="0"/>
            <a:cs typeface="Arial" panose="020B0604020202020204" pitchFamily="34" charset="0"/>
          </a:endParaRPr>
        </a:p>
      </dgm:t>
    </dgm:pt>
    <dgm:pt modelId="{E6308D7E-0EBE-42E3-AF84-087F4F30931C}" type="parTrans" cxnId="{60E4B030-5501-4A3A-86D6-9D9DC74AAD77}">
      <dgm:prSet/>
      <dgm:spPr/>
      <dgm:t>
        <a:bodyPr/>
        <a:lstStyle/>
        <a:p>
          <a:endParaRPr lang="en-US"/>
        </a:p>
      </dgm:t>
    </dgm:pt>
    <dgm:pt modelId="{6FBBF1DF-DCB1-49C7-9278-37795589A315}" type="sibTrans" cxnId="{60E4B030-5501-4A3A-86D6-9D9DC74AAD77}">
      <dgm:prSet/>
      <dgm:spPr/>
      <dgm:t>
        <a:bodyPr/>
        <a:lstStyle/>
        <a:p>
          <a:endParaRPr lang="en-US"/>
        </a:p>
      </dgm:t>
    </dgm:pt>
    <dgm:pt modelId="{F24218AD-4CCC-4886-A51C-1A89802B9581}" type="pres">
      <dgm:prSet presAssocID="{81ABDC8D-2682-4952-BFEE-DFD4D5C84750}" presName="diagram" presStyleCnt="0">
        <dgm:presLayoutVars>
          <dgm:dir/>
          <dgm:resizeHandles val="exact"/>
        </dgm:presLayoutVars>
      </dgm:prSet>
      <dgm:spPr/>
      <dgm:t>
        <a:bodyPr/>
        <a:lstStyle/>
        <a:p>
          <a:endParaRPr lang="en-CA"/>
        </a:p>
      </dgm:t>
    </dgm:pt>
    <dgm:pt modelId="{2E660351-A7D4-4C69-B889-F6FAF69100A0}" type="pres">
      <dgm:prSet presAssocID="{0B1D108D-1EC9-40AC-8C47-9DFFA0E317AF}" presName="node" presStyleLbl="node1" presStyleIdx="0" presStyleCnt="8">
        <dgm:presLayoutVars>
          <dgm:bulletEnabled val="1"/>
        </dgm:presLayoutVars>
      </dgm:prSet>
      <dgm:spPr/>
      <dgm:t>
        <a:bodyPr/>
        <a:lstStyle/>
        <a:p>
          <a:endParaRPr lang="en-CA"/>
        </a:p>
      </dgm:t>
    </dgm:pt>
    <dgm:pt modelId="{9CD42367-B9D2-41A1-8830-305205AD7B78}" type="pres">
      <dgm:prSet presAssocID="{0535C211-773F-4A1C-8ADD-EFCE261AB089}" presName="sibTrans" presStyleCnt="0"/>
      <dgm:spPr/>
    </dgm:pt>
    <dgm:pt modelId="{9BD1726D-D818-4E39-B5F6-9A634F8A5E42}" type="pres">
      <dgm:prSet presAssocID="{A1FB7CCA-9F30-4F5D-95C1-488C0FD975C8}" presName="node" presStyleLbl="node1" presStyleIdx="1" presStyleCnt="8">
        <dgm:presLayoutVars>
          <dgm:bulletEnabled val="1"/>
        </dgm:presLayoutVars>
      </dgm:prSet>
      <dgm:spPr/>
      <dgm:t>
        <a:bodyPr/>
        <a:lstStyle/>
        <a:p>
          <a:endParaRPr lang="en-CA"/>
        </a:p>
      </dgm:t>
    </dgm:pt>
    <dgm:pt modelId="{82B0C00D-CFCF-4FE7-8479-5A71849088F0}" type="pres">
      <dgm:prSet presAssocID="{F6652C98-E5E1-4869-ACB8-12BF13633A60}" presName="sibTrans" presStyleCnt="0"/>
      <dgm:spPr/>
    </dgm:pt>
    <dgm:pt modelId="{4BA20E6D-922A-4EA0-BC63-8BC694B2B2CD}" type="pres">
      <dgm:prSet presAssocID="{E01FE80F-7F22-402E-9D9B-DB8BD29B0F98}" presName="node" presStyleLbl="node1" presStyleIdx="2" presStyleCnt="8">
        <dgm:presLayoutVars>
          <dgm:bulletEnabled val="1"/>
        </dgm:presLayoutVars>
      </dgm:prSet>
      <dgm:spPr/>
      <dgm:t>
        <a:bodyPr/>
        <a:lstStyle/>
        <a:p>
          <a:endParaRPr lang="en-CA"/>
        </a:p>
      </dgm:t>
    </dgm:pt>
    <dgm:pt modelId="{1AF38A30-72CF-4003-B764-05CB35A189EB}" type="pres">
      <dgm:prSet presAssocID="{0B0D92D7-7722-4905-8E8F-019ACBAC42AB}" presName="sibTrans" presStyleCnt="0"/>
      <dgm:spPr/>
    </dgm:pt>
    <dgm:pt modelId="{A21D10F1-7106-4B22-82FC-1610DECEF71A}" type="pres">
      <dgm:prSet presAssocID="{472EDC68-D10F-4BA6-B834-DCE202C2AF86}" presName="node" presStyleLbl="node1" presStyleIdx="3" presStyleCnt="8">
        <dgm:presLayoutVars>
          <dgm:bulletEnabled val="1"/>
        </dgm:presLayoutVars>
      </dgm:prSet>
      <dgm:spPr/>
      <dgm:t>
        <a:bodyPr/>
        <a:lstStyle/>
        <a:p>
          <a:endParaRPr lang="en-CA"/>
        </a:p>
      </dgm:t>
    </dgm:pt>
    <dgm:pt modelId="{431FC464-491C-46EE-BC98-988A38CA375E}" type="pres">
      <dgm:prSet presAssocID="{CF735B51-7E06-4FB2-8337-0E91A942D01E}" presName="sibTrans" presStyleCnt="0"/>
      <dgm:spPr/>
    </dgm:pt>
    <dgm:pt modelId="{3E2E3484-FEAA-4AF0-889D-F91D2FAF652D}" type="pres">
      <dgm:prSet presAssocID="{66ABFEEA-33E8-4321-9E71-B14892990BCB}" presName="node" presStyleLbl="node1" presStyleIdx="4" presStyleCnt="8">
        <dgm:presLayoutVars>
          <dgm:bulletEnabled val="1"/>
        </dgm:presLayoutVars>
      </dgm:prSet>
      <dgm:spPr/>
      <dgm:t>
        <a:bodyPr/>
        <a:lstStyle/>
        <a:p>
          <a:endParaRPr lang="en-CA"/>
        </a:p>
      </dgm:t>
    </dgm:pt>
    <dgm:pt modelId="{07F6C9CC-5096-4FB5-9AC6-20D95CE13ED0}" type="pres">
      <dgm:prSet presAssocID="{DA951256-CDCD-4B9C-9DC7-DC14AEA9FA7A}" presName="sibTrans" presStyleCnt="0"/>
      <dgm:spPr/>
    </dgm:pt>
    <dgm:pt modelId="{8C72CF3E-0441-4CD6-9858-98C6DB2013E2}" type="pres">
      <dgm:prSet presAssocID="{6E088B9F-0B9C-4470-8FDC-6CAF33E2998A}" presName="node" presStyleLbl="node1" presStyleIdx="5" presStyleCnt="8">
        <dgm:presLayoutVars>
          <dgm:bulletEnabled val="1"/>
        </dgm:presLayoutVars>
      </dgm:prSet>
      <dgm:spPr/>
      <dgm:t>
        <a:bodyPr/>
        <a:lstStyle/>
        <a:p>
          <a:endParaRPr lang="en-CA"/>
        </a:p>
      </dgm:t>
    </dgm:pt>
    <dgm:pt modelId="{64BD2B1F-30B1-4537-BEAF-1C8A1A0F2C52}" type="pres">
      <dgm:prSet presAssocID="{DD9DE3EE-D3F7-44F5-B691-B3437AEFDBA3}" presName="sibTrans" presStyleCnt="0"/>
      <dgm:spPr/>
    </dgm:pt>
    <dgm:pt modelId="{990C9185-8EF9-42F1-88B4-2A029F502A4E}" type="pres">
      <dgm:prSet presAssocID="{B0ECC265-06CB-492F-8DC4-3A61B939803F}" presName="node" presStyleLbl="node1" presStyleIdx="6" presStyleCnt="8">
        <dgm:presLayoutVars>
          <dgm:bulletEnabled val="1"/>
        </dgm:presLayoutVars>
      </dgm:prSet>
      <dgm:spPr/>
      <dgm:t>
        <a:bodyPr/>
        <a:lstStyle/>
        <a:p>
          <a:endParaRPr lang="en-CA"/>
        </a:p>
      </dgm:t>
    </dgm:pt>
    <dgm:pt modelId="{8F407896-D766-4B89-9CBC-57B829DDE21C}" type="pres">
      <dgm:prSet presAssocID="{AF501315-FDF7-48E5-8B41-B419D44A0AE6}" presName="sibTrans" presStyleCnt="0"/>
      <dgm:spPr/>
    </dgm:pt>
    <dgm:pt modelId="{0580ED82-C27E-42C6-BB92-0597894C841B}" type="pres">
      <dgm:prSet presAssocID="{D8F85DA5-833C-4551-831C-0851AF0A8210}" presName="node" presStyleLbl="node1" presStyleIdx="7" presStyleCnt="8">
        <dgm:presLayoutVars>
          <dgm:bulletEnabled val="1"/>
        </dgm:presLayoutVars>
      </dgm:prSet>
      <dgm:spPr/>
      <dgm:t>
        <a:bodyPr/>
        <a:lstStyle/>
        <a:p>
          <a:endParaRPr lang="en-CA"/>
        </a:p>
      </dgm:t>
    </dgm:pt>
  </dgm:ptLst>
  <dgm:cxnLst>
    <dgm:cxn modelId="{C89C8DBF-6B62-4E9A-8E61-1423CF38800F}" type="presOf" srcId="{472EDC68-D10F-4BA6-B834-DCE202C2AF86}" destId="{A21D10F1-7106-4B22-82FC-1610DECEF71A}" srcOrd="0" destOrd="0" presId="urn:microsoft.com/office/officeart/2005/8/layout/default"/>
    <dgm:cxn modelId="{3FDADA23-EB8E-460C-A1A3-5ACB843BF47F}" type="presOf" srcId="{E01FE80F-7F22-402E-9D9B-DB8BD29B0F98}" destId="{4BA20E6D-922A-4EA0-BC63-8BC694B2B2CD}" srcOrd="0" destOrd="0" presId="urn:microsoft.com/office/officeart/2005/8/layout/default"/>
    <dgm:cxn modelId="{B22CC63F-4922-4F80-8E45-7AFB7FD4553C}" type="presOf" srcId="{A1FB7CCA-9F30-4F5D-95C1-488C0FD975C8}" destId="{9BD1726D-D818-4E39-B5F6-9A634F8A5E42}" srcOrd="0" destOrd="0" presId="urn:microsoft.com/office/officeart/2005/8/layout/default"/>
    <dgm:cxn modelId="{60E4B030-5501-4A3A-86D6-9D9DC74AAD77}" srcId="{81ABDC8D-2682-4952-BFEE-DFD4D5C84750}" destId="{D8F85DA5-833C-4551-831C-0851AF0A8210}" srcOrd="7" destOrd="0" parTransId="{E6308D7E-0EBE-42E3-AF84-087F4F30931C}" sibTransId="{6FBBF1DF-DCB1-49C7-9278-37795589A315}"/>
    <dgm:cxn modelId="{114A3152-2C29-4E25-9931-3FA7D7F2F303}" srcId="{81ABDC8D-2682-4952-BFEE-DFD4D5C84750}" destId="{66ABFEEA-33E8-4321-9E71-B14892990BCB}" srcOrd="4" destOrd="0" parTransId="{072E19DA-3819-4017-AE32-08FFEC6AD345}" sibTransId="{DA951256-CDCD-4B9C-9DC7-DC14AEA9FA7A}"/>
    <dgm:cxn modelId="{5BEEAD0D-E1DB-4650-9E26-3E157638AE5E}" type="presOf" srcId="{D8F85DA5-833C-4551-831C-0851AF0A8210}" destId="{0580ED82-C27E-42C6-BB92-0597894C841B}" srcOrd="0" destOrd="0" presId="urn:microsoft.com/office/officeart/2005/8/layout/default"/>
    <dgm:cxn modelId="{E9EAA929-0375-433E-B839-AEB96E71BDD9}" type="presOf" srcId="{0B1D108D-1EC9-40AC-8C47-9DFFA0E317AF}" destId="{2E660351-A7D4-4C69-B889-F6FAF69100A0}" srcOrd="0" destOrd="0" presId="urn:microsoft.com/office/officeart/2005/8/layout/default"/>
    <dgm:cxn modelId="{34D509D1-1976-4C41-986F-C8D4EE47D2AC}" type="presOf" srcId="{6E088B9F-0B9C-4470-8FDC-6CAF33E2998A}" destId="{8C72CF3E-0441-4CD6-9858-98C6DB2013E2}" srcOrd="0" destOrd="0" presId="urn:microsoft.com/office/officeart/2005/8/layout/default"/>
    <dgm:cxn modelId="{8606AAA7-C490-46C2-B633-5B127CF6071D}" srcId="{81ABDC8D-2682-4952-BFEE-DFD4D5C84750}" destId="{472EDC68-D10F-4BA6-B834-DCE202C2AF86}" srcOrd="3" destOrd="0" parTransId="{DF5FBFC3-36B1-4E9D-ACC6-B53F6FEA0015}" sibTransId="{CF735B51-7E06-4FB2-8337-0E91A942D01E}"/>
    <dgm:cxn modelId="{A92C6924-D6B1-4F88-811B-80C848DA2D31}" srcId="{81ABDC8D-2682-4952-BFEE-DFD4D5C84750}" destId="{B0ECC265-06CB-492F-8DC4-3A61B939803F}" srcOrd="6" destOrd="0" parTransId="{B5DB03B3-B319-4448-9FC1-D8B29202DB31}" sibTransId="{AF501315-FDF7-48E5-8B41-B419D44A0AE6}"/>
    <dgm:cxn modelId="{97291959-FB46-444A-83DD-59FDEA6B87B4}" srcId="{81ABDC8D-2682-4952-BFEE-DFD4D5C84750}" destId="{0B1D108D-1EC9-40AC-8C47-9DFFA0E317AF}" srcOrd="0" destOrd="0" parTransId="{8CE3E8A9-FDEB-4BB4-91F0-353F5224CA9B}" sibTransId="{0535C211-773F-4A1C-8ADD-EFCE261AB089}"/>
    <dgm:cxn modelId="{74CBBA2A-58AF-4FBD-8C57-51C834414B41}" type="presOf" srcId="{B0ECC265-06CB-492F-8DC4-3A61B939803F}" destId="{990C9185-8EF9-42F1-88B4-2A029F502A4E}" srcOrd="0" destOrd="0" presId="urn:microsoft.com/office/officeart/2005/8/layout/default"/>
    <dgm:cxn modelId="{8E409254-2362-4916-A269-E8BC24DB4D71}" srcId="{81ABDC8D-2682-4952-BFEE-DFD4D5C84750}" destId="{E01FE80F-7F22-402E-9D9B-DB8BD29B0F98}" srcOrd="2" destOrd="0" parTransId="{1515E9CB-613D-4E08-920A-40FA7F0C79BD}" sibTransId="{0B0D92D7-7722-4905-8E8F-019ACBAC42AB}"/>
    <dgm:cxn modelId="{C76FB987-0F73-41D1-AE58-2E15FA625A9F}" srcId="{81ABDC8D-2682-4952-BFEE-DFD4D5C84750}" destId="{A1FB7CCA-9F30-4F5D-95C1-488C0FD975C8}" srcOrd="1" destOrd="0" parTransId="{2753F382-92FF-44D8-8BD7-65E81E46D421}" sibTransId="{F6652C98-E5E1-4869-ACB8-12BF13633A60}"/>
    <dgm:cxn modelId="{79B5D10A-8E80-4BCC-B532-6DD91869EE8B}" type="presOf" srcId="{81ABDC8D-2682-4952-BFEE-DFD4D5C84750}" destId="{F24218AD-4CCC-4886-A51C-1A89802B9581}" srcOrd="0" destOrd="0" presId="urn:microsoft.com/office/officeart/2005/8/layout/default"/>
    <dgm:cxn modelId="{0715DE18-8729-42E4-A4E9-89818E30CF38}" type="presOf" srcId="{66ABFEEA-33E8-4321-9E71-B14892990BCB}" destId="{3E2E3484-FEAA-4AF0-889D-F91D2FAF652D}" srcOrd="0" destOrd="0" presId="urn:microsoft.com/office/officeart/2005/8/layout/default"/>
    <dgm:cxn modelId="{AD47C3C4-4C63-413F-BAB3-74E4D4555DCA}" srcId="{81ABDC8D-2682-4952-BFEE-DFD4D5C84750}" destId="{6E088B9F-0B9C-4470-8FDC-6CAF33E2998A}" srcOrd="5" destOrd="0" parTransId="{5E87FB3D-BDE8-42B6-A0AB-174C324F94EB}" sibTransId="{DD9DE3EE-D3F7-44F5-B691-B3437AEFDBA3}"/>
    <dgm:cxn modelId="{4A599A7B-0DC2-44A3-9785-6B6EEE8EB70F}" type="presParOf" srcId="{F24218AD-4CCC-4886-A51C-1A89802B9581}" destId="{2E660351-A7D4-4C69-B889-F6FAF69100A0}" srcOrd="0" destOrd="0" presId="urn:microsoft.com/office/officeart/2005/8/layout/default"/>
    <dgm:cxn modelId="{6FADABD7-3EF1-4E68-B2D8-B2071A0AE8A0}" type="presParOf" srcId="{F24218AD-4CCC-4886-A51C-1A89802B9581}" destId="{9CD42367-B9D2-41A1-8830-305205AD7B78}" srcOrd="1" destOrd="0" presId="urn:microsoft.com/office/officeart/2005/8/layout/default"/>
    <dgm:cxn modelId="{1ED595B1-B5B9-4FCE-8726-FAEEDBF01E85}" type="presParOf" srcId="{F24218AD-4CCC-4886-A51C-1A89802B9581}" destId="{9BD1726D-D818-4E39-B5F6-9A634F8A5E42}" srcOrd="2" destOrd="0" presId="urn:microsoft.com/office/officeart/2005/8/layout/default"/>
    <dgm:cxn modelId="{956B842C-39FA-4C8B-A3F9-70D695D074A2}" type="presParOf" srcId="{F24218AD-4CCC-4886-A51C-1A89802B9581}" destId="{82B0C00D-CFCF-4FE7-8479-5A71849088F0}" srcOrd="3" destOrd="0" presId="urn:microsoft.com/office/officeart/2005/8/layout/default"/>
    <dgm:cxn modelId="{51B2AEAD-F010-4CF2-AF75-E0516FA9D4A9}" type="presParOf" srcId="{F24218AD-4CCC-4886-A51C-1A89802B9581}" destId="{4BA20E6D-922A-4EA0-BC63-8BC694B2B2CD}" srcOrd="4" destOrd="0" presId="urn:microsoft.com/office/officeart/2005/8/layout/default"/>
    <dgm:cxn modelId="{EF67416E-B03B-451D-9811-AEDB418633AF}" type="presParOf" srcId="{F24218AD-4CCC-4886-A51C-1A89802B9581}" destId="{1AF38A30-72CF-4003-B764-05CB35A189EB}" srcOrd="5" destOrd="0" presId="urn:microsoft.com/office/officeart/2005/8/layout/default"/>
    <dgm:cxn modelId="{93E06172-D100-4C2E-BE8C-4DDD9D1D9031}" type="presParOf" srcId="{F24218AD-4CCC-4886-A51C-1A89802B9581}" destId="{A21D10F1-7106-4B22-82FC-1610DECEF71A}" srcOrd="6" destOrd="0" presId="urn:microsoft.com/office/officeart/2005/8/layout/default"/>
    <dgm:cxn modelId="{6CAF9259-E9BC-42E2-AD40-C82751830E6B}" type="presParOf" srcId="{F24218AD-4CCC-4886-A51C-1A89802B9581}" destId="{431FC464-491C-46EE-BC98-988A38CA375E}" srcOrd="7" destOrd="0" presId="urn:microsoft.com/office/officeart/2005/8/layout/default"/>
    <dgm:cxn modelId="{8219C6B8-5FB8-49D7-B5A8-B1D4432BEC4D}" type="presParOf" srcId="{F24218AD-4CCC-4886-A51C-1A89802B9581}" destId="{3E2E3484-FEAA-4AF0-889D-F91D2FAF652D}" srcOrd="8" destOrd="0" presId="urn:microsoft.com/office/officeart/2005/8/layout/default"/>
    <dgm:cxn modelId="{1948192A-30DA-43C1-BA22-F84ACCB79D19}" type="presParOf" srcId="{F24218AD-4CCC-4886-A51C-1A89802B9581}" destId="{07F6C9CC-5096-4FB5-9AC6-20D95CE13ED0}" srcOrd="9" destOrd="0" presId="urn:microsoft.com/office/officeart/2005/8/layout/default"/>
    <dgm:cxn modelId="{792555CB-346B-42A4-8576-3D0BA85506C8}" type="presParOf" srcId="{F24218AD-4CCC-4886-A51C-1A89802B9581}" destId="{8C72CF3E-0441-4CD6-9858-98C6DB2013E2}" srcOrd="10" destOrd="0" presId="urn:microsoft.com/office/officeart/2005/8/layout/default"/>
    <dgm:cxn modelId="{40698CC5-252B-4466-9B86-09D96B432969}" type="presParOf" srcId="{F24218AD-4CCC-4886-A51C-1A89802B9581}" destId="{64BD2B1F-30B1-4537-BEAF-1C8A1A0F2C52}" srcOrd="11" destOrd="0" presId="urn:microsoft.com/office/officeart/2005/8/layout/default"/>
    <dgm:cxn modelId="{7F10CFA5-510F-47B2-A5E2-BD1F44E31F92}" type="presParOf" srcId="{F24218AD-4CCC-4886-A51C-1A89802B9581}" destId="{990C9185-8EF9-42F1-88B4-2A029F502A4E}" srcOrd="12" destOrd="0" presId="urn:microsoft.com/office/officeart/2005/8/layout/default"/>
    <dgm:cxn modelId="{E3AAA8F4-221D-4C89-8C42-7BCC1D388092}" type="presParOf" srcId="{F24218AD-4CCC-4886-A51C-1A89802B9581}" destId="{8F407896-D766-4B89-9CBC-57B829DDE21C}" srcOrd="13" destOrd="0" presId="urn:microsoft.com/office/officeart/2005/8/layout/default"/>
    <dgm:cxn modelId="{CACDBBD0-F1A5-4534-B1DA-F7DB3AC4132F}" type="presParOf" srcId="{F24218AD-4CCC-4886-A51C-1A89802B9581}" destId="{0580ED82-C27E-42C6-BB92-0597894C841B}"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CC6BEABD-655D-6949-A12B-A904D51EC79A}" type="datetimeFigureOut">
              <a:rPr lang="en-US" smtClean="0"/>
              <a:t>6/28/2019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425A5237-612A-B24D-9554-03F534A62418}" type="slidenum">
              <a:rPr lang="en-US" smtClean="0"/>
              <a:t>‹#›</a:t>
            </a:fld>
            <a:endParaRPr lang="en-US"/>
          </a:p>
        </p:txBody>
      </p:sp>
    </p:spTree>
    <p:extLst>
      <p:ext uri="{BB962C8B-B14F-4D97-AF65-F5344CB8AC3E}">
        <p14:creationId xmlns:p14="http://schemas.microsoft.com/office/powerpoint/2010/main" val="7335013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5A5237-612A-B24D-9554-03F534A62418}" type="slidenum">
              <a:rPr lang="en-US" smtClean="0"/>
              <a:t>1</a:t>
            </a:fld>
            <a:endParaRPr lang="en-US"/>
          </a:p>
        </p:txBody>
      </p:sp>
    </p:spTree>
    <p:extLst>
      <p:ext uri="{BB962C8B-B14F-4D97-AF65-F5344CB8AC3E}">
        <p14:creationId xmlns:p14="http://schemas.microsoft.com/office/powerpoint/2010/main" val="12143757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425A5237-612A-B24D-9554-03F534A62418}" type="slidenum">
              <a:rPr lang="en-US" smtClean="0"/>
              <a:t>17</a:t>
            </a:fld>
            <a:endParaRPr lang="en-US"/>
          </a:p>
        </p:txBody>
      </p:sp>
    </p:spTree>
    <p:extLst>
      <p:ext uri="{BB962C8B-B14F-4D97-AF65-F5344CB8AC3E}">
        <p14:creationId xmlns:p14="http://schemas.microsoft.com/office/powerpoint/2010/main" val="9985203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5A5237-612A-B24D-9554-03F534A62418}" type="slidenum">
              <a:rPr lang="en-US" smtClean="0"/>
              <a:t>19</a:t>
            </a:fld>
            <a:endParaRPr lang="en-US"/>
          </a:p>
        </p:txBody>
      </p:sp>
    </p:spTree>
    <p:extLst>
      <p:ext uri="{BB962C8B-B14F-4D97-AF65-F5344CB8AC3E}">
        <p14:creationId xmlns:p14="http://schemas.microsoft.com/office/powerpoint/2010/main" val="40122893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425A5237-612A-B24D-9554-03F534A62418}" type="slidenum">
              <a:rPr lang="en-US" smtClean="0"/>
              <a:t>20</a:t>
            </a:fld>
            <a:endParaRPr lang="en-US"/>
          </a:p>
        </p:txBody>
      </p:sp>
    </p:spTree>
    <p:extLst>
      <p:ext uri="{BB962C8B-B14F-4D97-AF65-F5344CB8AC3E}">
        <p14:creationId xmlns:p14="http://schemas.microsoft.com/office/powerpoint/2010/main" val="23504348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425A5237-612A-B24D-9554-03F534A62418}" type="slidenum">
              <a:rPr lang="en-US" smtClean="0"/>
              <a:t>21</a:t>
            </a:fld>
            <a:endParaRPr lang="en-US"/>
          </a:p>
        </p:txBody>
      </p:sp>
    </p:spTree>
    <p:extLst>
      <p:ext uri="{BB962C8B-B14F-4D97-AF65-F5344CB8AC3E}">
        <p14:creationId xmlns:p14="http://schemas.microsoft.com/office/powerpoint/2010/main" val="21429157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5A5237-612A-B24D-9554-03F534A62418}" type="slidenum">
              <a:rPr lang="en-US" smtClean="0"/>
              <a:t>2</a:t>
            </a:fld>
            <a:endParaRPr lang="en-US"/>
          </a:p>
        </p:txBody>
      </p:sp>
    </p:spTree>
    <p:extLst>
      <p:ext uri="{BB962C8B-B14F-4D97-AF65-F5344CB8AC3E}">
        <p14:creationId xmlns:p14="http://schemas.microsoft.com/office/powerpoint/2010/main" val="17253553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5A5237-612A-B24D-9554-03F534A62418}" type="slidenum">
              <a:rPr lang="en-US" smtClean="0"/>
              <a:t>3</a:t>
            </a:fld>
            <a:endParaRPr lang="en-US"/>
          </a:p>
        </p:txBody>
      </p:sp>
    </p:spTree>
    <p:extLst>
      <p:ext uri="{BB962C8B-B14F-4D97-AF65-F5344CB8AC3E}">
        <p14:creationId xmlns:p14="http://schemas.microsoft.com/office/powerpoint/2010/main" val="41858158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425A5237-612A-B24D-9554-03F534A62418}" type="slidenum">
              <a:rPr lang="en-US" smtClean="0"/>
              <a:t>4</a:t>
            </a:fld>
            <a:endParaRPr lang="en-US"/>
          </a:p>
        </p:txBody>
      </p:sp>
    </p:spTree>
    <p:extLst>
      <p:ext uri="{BB962C8B-B14F-4D97-AF65-F5344CB8AC3E}">
        <p14:creationId xmlns:p14="http://schemas.microsoft.com/office/powerpoint/2010/main" val="39578306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5A5237-612A-B24D-9554-03F534A62418}" type="slidenum">
              <a:rPr lang="en-US" smtClean="0"/>
              <a:t>8</a:t>
            </a:fld>
            <a:endParaRPr lang="en-US"/>
          </a:p>
        </p:txBody>
      </p:sp>
    </p:spTree>
    <p:extLst>
      <p:ext uri="{BB962C8B-B14F-4D97-AF65-F5344CB8AC3E}">
        <p14:creationId xmlns:p14="http://schemas.microsoft.com/office/powerpoint/2010/main" val="890556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5A5237-612A-B24D-9554-03F534A62418}" type="slidenum">
              <a:rPr lang="en-US" smtClean="0"/>
              <a:t>10</a:t>
            </a:fld>
            <a:endParaRPr lang="en-US"/>
          </a:p>
        </p:txBody>
      </p:sp>
    </p:spTree>
    <p:extLst>
      <p:ext uri="{BB962C8B-B14F-4D97-AF65-F5344CB8AC3E}">
        <p14:creationId xmlns:p14="http://schemas.microsoft.com/office/powerpoint/2010/main" val="40470648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5A5237-612A-B24D-9554-03F534A62418}" type="slidenum">
              <a:rPr lang="en-US" smtClean="0"/>
              <a:t>11</a:t>
            </a:fld>
            <a:endParaRPr lang="en-US"/>
          </a:p>
        </p:txBody>
      </p:sp>
    </p:spTree>
    <p:extLst>
      <p:ext uri="{BB962C8B-B14F-4D97-AF65-F5344CB8AC3E}">
        <p14:creationId xmlns:p14="http://schemas.microsoft.com/office/powerpoint/2010/main" val="4980604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5A5237-612A-B24D-9554-03F534A62418}" type="slidenum">
              <a:rPr lang="en-US" smtClean="0"/>
              <a:t>13</a:t>
            </a:fld>
            <a:endParaRPr lang="en-US"/>
          </a:p>
        </p:txBody>
      </p:sp>
    </p:spTree>
    <p:extLst>
      <p:ext uri="{BB962C8B-B14F-4D97-AF65-F5344CB8AC3E}">
        <p14:creationId xmlns:p14="http://schemas.microsoft.com/office/powerpoint/2010/main" val="35307883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5A5237-612A-B24D-9554-03F534A62418}" type="slidenum">
              <a:rPr lang="en-US" smtClean="0"/>
              <a:t>15</a:t>
            </a:fld>
            <a:endParaRPr lang="en-US"/>
          </a:p>
        </p:txBody>
      </p:sp>
    </p:spTree>
    <p:extLst>
      <p:ext uri="{BB962C8B-B14F-4D97-AF65-F5344CB8AC3E}">
        <p14:creationId xmlns:p14="http://schemas.microsoft.com/office/powerpoint/2010/main" val="33472031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2663AD2-93F6-8441-943E-4AA94BCA1109}" type="datetimeFigureOut">
              <a:rPr lang="en-US" smtClean="0"/>
              <a:t>6/28/2019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7EDD76-8AD4-AD48-A983-E77E0A1BAB9F}" type="slidenum">
              <a:rPr lang="en-US" smtClean="0"/>
              <a:t>‹#›</a:t>
            </a:fld>
            <a:endParaRPr lang="en-US"/>
          </a:p>
        </p:txBody>
      </p:sp>
    </p:spTree>
    <p:extLst>
      <p:ext uri="{BB962C8B-B14F-4D97-AF65-F5344CB8AC3E}">
        <p14:creationId xmlns:p14="http://schemas.microsoft.com/office/powerpoint/2010/main" val="154128090"/>
      </p:ext>
    </p:extLst>
  </p:cSld>
  <p:clrMapOvr>
    <a:masterClrMapping/>
  </p:clrMapOvr>
  <mc:AlternateContent xmlns:mc="http://schemas.openxmlformats.org/markup-compatibility/2006" xmlns:p14="http://schemas.microsoft.com/office/powerpoint/2010/main">
    <mc:Choice Requires="p14">
      <p:transition spd="slow" p14:dur="2000" advClick="0" advTm="45000"/>
    </mc:Choice>
    <mc:Fallback xmlns="">
      <p:transition spd="slow" advClick="0" advTm="45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663AD2-93F6-8441-943E-4AA94BCA1109}" type="datetimeFigureOut">
              <a:rPr lang="en-US" smtClean="0"/>
              <a:t>6/28/2019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7EDD76-8AD4-AD48-A983-E77E0A1BAB9F}" type="slidenum">
              <a:rPr lang="en-US" smtClean="0"/>
              <a:t>‹#›</a:t>
            </a:fld>
            <a:endParaRPr lang="en-US"/>
          </a:p>
        </p:txBody>
      </p:sp>
    </p:spTree>
    <p:extLst>
      <p:ext uri="{BB962C8B-B14F-4D97-AF65-F5344CB8AC3E}">
        <p14:creationId xmlns:p14="http://schemas.microsoft.com/office/powerpoint/2010/main" val="1235794991"/>
      </p:ext>
    </p:extLst>
  </p:cSld>
  <p:clrMapOvr>
    <a:masterClrMapping/>
  </p:clrMapOvr>
  <mc:AlternateContent xmlns:mc="http://schemas.openxmlformats.org/markup-compatibility/2006" xmlns:p14="http://schemas.microsoft.com/office/powerpoint/2010/main">
    <mc:Choice Requires="p14">
      <p:transition spd="slow" p14:dur="2000" advClick="0" advTm="45000"/>
    </mc:Choice>
    <mc:Fallback xmlns="">
      <p:transition spd="slow" advClick="0" advTm="45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663AD2-93F6-8441-943E-4AA94BCA1109}" type="datetimeFigureOut">
              <a:rPr lang="en-US" smtClean="0"/>
              <a:t>6/28/2019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7EDD76-8AD4-AD48-A983-E77E0A1BAB9F}" type="slidenum">
              <a:rPr lang="en-US" smtClean="0"/>
              <a:t>‹#›</a:t>
            </a:fld>
            <a:endParaRPr lang="en-US"/>
          </a:p>
        </p:txBody>
      </p:sp>
    </p:spTree>
    <p:extLst>
      <p:ext uri="{BB962C8B-B14F-4D97-AF65-F5344CB8AC3E}">
        <p14:creationId xmlns:p14="http://schemas.microsoft.com/office/powerpoint/2010/main" val="1692063600"/>
      </p:ext>
    </p:extLst>
  </p:cSld>
  <p:clrMapOvr>
    <a:masterClrMapping/>
  </p:clrMapOvr>
  <mc:AlternateContent xmlns:mc="http://schemas.openxmlformats.org/markup-compatibility/2006" xmlns:p14="http://schemas.microsoft.com/office/powerpoint/2010/main">
    <mc:Choice Requires="p14">
      <p:transition spd="slow" p14:dur="2000" advClick="0" advTm="45000"/>
    </mc:Choice>
    <mc:Fallback xmlns="">
      <p:transition spd="slow" advClick="0" advTm="45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663AD2-93F6-8441-943E-4AA94BCA1109}" type="datetimeFigureOut">
              <a:rPr lang="en-US" smtClean="0"/>
              <a:t>6/28/2019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7EDD76-8AD4-AD48-A983-E77E0A1BAB9F}" type="slidenum">
              <a:rPr lang="en-US" smtClean="0"/>
              <a:t>‹#›</a:t>
            </a:fld>
            <a:endParaRPr lang="en-US"/>
          </a:p>
        </p:txBody>
      </p:sp>
    </p:spTree>
    <p:extLst>
      <p:ext uri="{BB962C8B-B14F-4D97-AF65-F5344CB8AC3E}">
        <p14:creationId xmlns:p14="http://schemas.microsoft.com/office/powerpoint/2010/main" val="565530348"/>
      </p:ext>
    </p:extLst>
  </p:cSld>
  <p:clrMapOvr>
    <a:masterClrMapping/>
  </p:clrMapOvr>
  <mc:AlternateContent xmlns:mc="http://schemas.openxmlformats.org/markup-compatibility/2006" xmlns:p14="http://schemas.microsoft.com/office/powerpoint/2010/main">
    <mc:Choice Requires="p14">
      <p:transition spd="slow" p14:dur="2000" advClick="0" advTm="45000"/>
    </mc:Choice>
    <mc:Fallback xmlns="">
      <p:transition spd="slow" advClick="0" advTm="45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2663AD2-93F6-8441-943E-4AA94BCA1109}" type="datetimeFigureOut">
              <a:rPr lang="en-US" smtClean="0"/>
              <a:t>6/28/2019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7EDD76-8AD4-AD48-A983-E77E0A1BAB9F}" type="slidenum">
              <a:rPr lang="en-US" smtClean="0"/>
              <a:t>‹#›</a:t>
            </a:fld>
            <a:endParaRPr lang="en-US"/>
          </a:p>
        </p:txBody>
      </p:sp>
    </p:spTree>
    <p:extLst>
      <p:ext uri="{BB962C8B-B14F-4D97-AF65-F5344CB8AC3E}">
        <p14:creationId xmlns:p14="http://schemas.microsoft.com/office/powerpoint/2010/main" val="105937214"/>
      </p:ext>
    </p:extLst>
  </p:cSld>
  <p:clrMapOvr>
    <a:masterClrMapping/>
  </p:clrMapOvr>
  <mc:AlternateContent xmlns:mc="http://schemas.openxmlformats.org/markup-compatibility/2006" xmlns:p14="http://schemas.microsoft.com/office/powerpoint/2010/main">
    <mc:Choice Requires="p14">
      <p:transition spd="slow" p14:dur="2000" advClick="0" advTm="45000"/>
    </mc:Choice>
    <mc:Fallback xmlns="">
      <p:transition spd="slow" advClick="0" advTm="45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2663AD2-93F6-8441-943E-4AA94BCA1109}" type="datetimeFigureOut">
              <a:rPr lang="en-US" smtClean="0"/>
              <a:t>6/28/2019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7EDD76-8AD4-AD48-A983-E77E0A1BAB9F}" type="slidenum">
              <a:rPr lang="en-US" smtClean="0"/>
              <a:t>‹#›</a:t>
            </a:fld>
            <a:endParaRPr lang="en-US"/>
          </a:p>
        </p:txBody>
      </p:sp>
    </p:spTree>
    <p:extLst>
      <p:ext uri="{BB962C8B-B14F-4D97-AF65-F5344CB8AC3E}">
        <p14:creationId xmlns:p14="http://schemas.microsoft.com/office/powerpoint/2010/main" val="222812335"/>
      </p:ext>
    </p:extLst>
  </p:cSld>
  <p:clrMapOvr>
    <a:masterClrMapping/>
  </p:clrMapOvr>
  <mc:AlternateContent xmlns:mc="http://schemas.openxmlformats.org/markup-compatibility/2006" xmlns:p14="http://schemas.microsoft.com/office/powerpoint/2010/main">
    <mc:Choice Requires="p14">
      <p:transition spd="slow" p14:dur="2000" advClick="0" advTm="45000"/>
    </mc:Choice>
    <mc:Fallback xmlns="">
      <p:transition spd="slow" advClick="0" advTm="45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2663AD2-93F6-8441-943E-4AA94BCA1109}" type="datetimeFigureOut">
              <a:rPr lang="en-US" smtClean="0"/>
              <a:t>6/28/2019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C7EDD76-8AD4-AD48-A983-E77E0A1BAB9F}" type="slidenum">
              <a:rPr lang="en-US" smtClean="0"/>
              <a:t>‹#›</a:t>
            </a:fld>
            <a:endParaRPr lang="en-US"/>
          </a:p>
        </p:txBody>
      </p:sp>
    </p:spTree>
    <p:extLst>
      <p:ext uri="{BB962C8B-B14F-4D97-AF65-F5344CB8AC3E}">
        <p14:creationId xmlns:p14="http://schemas.microsoft.com/office/powerpoint/2010/main" val="1742917624"/>
      </p:ext>
    </p:extLst>
  </p:cSld>
  <p:clrMapOvr>
    <a:masterClrMapping/>
  </p:clrMapOvr>
  <mc:AlternateContent xmlns:mc="http://schemas.openxmlformats.org/markup-compatibility/2006" xmlns:p14="http://schemas.microsoft.com/office/powerpoint/2010/main">
    <mc:Choice Requires="p14">
      <p:transition spd="slow" p14:dur="2000" advClick="0" advTm="45000"/>
    </mc:Choice>
    <mc:Fallback xmlns="">
      <p:transition spd="slow" advClick="0" advTm="45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2663AD2-93F6-8441-943E-4AA94BCA1109}" type="datetimeFigureOut">
              <a:rPr lang="en-US" smtClean="0"/>
              <a:t>6/28/2019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C7EDD76-8AD4-AD48-A983-E77E0A1BAB9F}" type="slidenum">
              <a:rPr lang="en-US" smtClean="0"/>
              <a:t>‹#›</a:t>
            </a:fld>
            <a:endParaRPr lang="en-US"/>
          </a:p>
        </p:txBody>
      </p:sp>
    </p:spTree>
    <p:extLst>
      <p:ext uri="{BB962C8B-B14F-4D97-AF65-F5344CB8AC3E}">
        <p14:creationId xmlns:p14="http://schemas.microsoft.com/office/powerpoint/2010/main" val="1539561488"/>
      </p:ext>
    </p:extLst>
  </p:cSld>
  <p:clrMapOvr>
    <a:masterClrMapping/>
  </p:clrMapOvr>
  <mc:AlternateContent xmlns:mc="http://schemas.openxmlformats.org/markup-compatibility/2006" xmlns:p14="http://schemas.microsoft.com/office/powerpoint/2010/main">
    <mc:Choice Requires="p14">
      <p:transition spd="slow" p14:dur="2000" advClick="0" advTm="45000"/>
    </mc:Choice>
    <mc:Fallback xmlns="">
      <p:transition spd="slow" advClick="0" advTm="45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663AD2-93F6-8441-943E-4AA94BCA1109}" type="datetimeFigureOut">
              <a:rPr lang="en-US" smtClean="0"/>
              <a:t>6/28/2019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C7EDD76-8AD4-AD48-A983-E77E0A1BAB9F}" type="slidenum">
              <a:rPr lang="en-US" smtClean="0"/>
              <a:t>‹#›</a:t>
            </a:fld>
            <a:endParaRPr lang="en-US"/>
          </a:p>
        </p:txBody>
      </p:sp>
    </p:spTree>
    <p:extLst>
      <p:ext uri="{BB962C8B-B14F-4D97-AF65-F5344CB8AC3E}">
        <p14:creationId xmlns:p14="http://schemas.microsoft.com/office/powerpoint/2010/main" val="379466113"/>
      </p:ext>
    </p:extLst>
  </p:cSld>
  <p:clrMapOvr>
    <a:masterClrMapping/>
  </p:clrMapOvr>
  <mc:AlternateContent xmlns:mc="http://schemas.openxmlformats.org/markup-compatibility/2006" xmlns:p14="http://schemas.microsoft.com/office/powerpoint/2010/main">
    <mc:Choice Requires="p14">
      <p:transition spd="slow" p14:dur="2000" advClick="0" advTm="45000"/>
    </mc:Choice>
    <mc:Fallback xmlns="">
      <p:transition spd="slow" advClick="0" advTm="45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2663AD2-93F6-8441-943E-4AA94BCA1109}" type="datetimeFigureOut">
              <a:rPr lang="en-US" smtClean="0"/>
              <a:t>6/28/2019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7EDD76-8AD4-AD48-A983-E77E0A1BAB9F}" type="slidenum">
              <a:rPr lang="en-US" smtClean="0"/>
              <a:t>‹#›</a:t>
            </a:fld>
            <a:endParaRPr lang="en-US"/>
          </a:p>
        </p:txBody>
      </p:sp>
    </p:spTree>
    <p:extLst>
      <p:ext uri="{BB962C8B-B14F-4D97-AF65-F5344CB8AC3E}">
        <p14:creationId xmlns:p14="http://schemas.microsoft.com/office/powerpoint/2010/main" val="1808013248"/>
      </p:ext>
    </p:extLst>
  </p:cSld>
  <p:clrMapOvr>
    <a:masterClrMapping/>
  </p:clrMapOvr>
  <mc:AlternateContent xmlns:mc="http://schemas.openxmlformats.org/markup-compatibility/2006" xmlns:p14="http://schemas.microsoft.com/office/powerpoint/2010/main">
    <mc:Choice Requires="p14">
      <p:transition spd="slow" p14:dur="2000" advClick="0" advTm="45000"/>
    </mc:Choice>
    <mc:Fallback xmlns="">
      <p:transition spd="slow" advClick="0" advTm="45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2663AD2-93F6-8441-943E-4AA94BCA1109}" type="datetimeFigureOut">
              <a:rPr lang="en-US" smtClean="0"/>
              <a:t>6/28/2019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7EDD76-8AD4-AD48-A983-E77E0A1BAB9F}" type="slidenum">
              <a:rPr lang="en-US" smtClean="0"/>
              <a:t>‹#›</a:t>
            </a:fld>
            <a:endParaRPr lang="en-US"/>
          </a:p>
        </p:txBody>
      </p:sp>
    </p:spTree>
    <p:extLst>
      <p:ext uri="{BB962C8B-B14F-4D97-AF65-F5344CB8AC3E}">
        <p14:creationId xmlns:p14="http://schemas.microsoft.com/office/powerpoint/2010/main" val="385054086"/>
      </p:ext>
    </p:extLst>
  </p:cSld>
  <p:clrMapOvr>
    <a:masterClrMapping/>
  </p:clrMapOvr>
  <mc:AlternateContent xmlns:mc="http://schemas.openxmlformats.org/markup-compatibility/2006" xmlns:p14="http://schemas.microsoft.com/office/powerpoint/2010/main">
    <mc:Choice Requires="p14">
      <p:transition spd="slow" p14:dur="2000" advClick="0" advTm="45000"/>
    </mc:Choice>
    <mc:Fallback xmlns="">
      <p:transition spd="slow" advClick="0" advTm="45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663AD2-93F6-8441-943E-4AA94BCA1109}" type="datetimeFigureOut">
              <a:rPr lang="en-US" smtClean="0"/>
              <a:t>6/28/2019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7EDD76-8AD4-AD48-A983-E77E0A1BAB9F}" type="slidenum">
              <a:rPr lang="en-US" smtClean="0"/>
              <a:t>‹#›</a:t>
            </a:fld>
            <a:endParaRPr lang="en-US"/>
          </a:p>
        </p:txBody>
      </p:sp>
    </p:spTree>
    <p:extLst>
      <p:ext uri="{BB962C8B-B14F-4D97-AF65-F5344CB8AC3E}">
        <p14:creationId xmlns:p14="http://schemas.microsoft.com/office/powerpoint/2010/main" val="9779850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Click="0" advTm="45000"/>
    </mc:Choice>
    <mc:Fallback xmlns="">
      <p:transition spd="slow" advClick="0" advTm="45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4.emf"/></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 xmlns:a16="http://schemas.microsoft.com/office/drawing/2014/main" id="{71B2258F-86CA-4D4D-8270-BC05FCDEBFB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3" cstate="screen">
            <a:alphaModFix amt="50000"/>
            <a:extLst>
              <a:ext uri="{28A0092B-C50C-407E-A947-70E740481C1C}">
                <a14:useLocalDpi xmlns:a14="http://schemas.microsoft.com/office/drawing/2010/main"/>
              </a:ext>
            </a:extLst>
          </a:blip>
          <a:srcRect/>
          <a:stretch/>
        </p:blipFill>
        <p:spPr>
          <a:xfrm>
            <a:off x="0" y="10"/>
            <a:ext cx="12191980" cy="6857990"/>
          </a:xfrm>
          <a:prstGeom prst="rect">
            <a:avLst/>
          </a:prstGeom>
        </p:spPr>
      </p:pic>
      <p:sp>
        <p:nvSpPr>
          <p:cNvPr id="2" name="Title 1"/>
          <p:cNvSpPr>
            <a:spLocks noGrp="1"/>
          </p:cNvSpPr>
          <p:nvPr>
            <p:ph type="ctrTitle"/>
          </p:nvPr>
        </p:nvSpPr>
        <p:spPr>
          <a:xfrm>
            <a:off x="353112" y="1479201"/>
            <a:ext cx="11485756" cy="2900518"/>
          </a:xfrm>
        </p:spPr>
        <p:txBody>
          <a:bodyPr>
            <a:normAutofit fontScale="90000"/>
          </a:bodyPr>
          <a:lstStyle/>
          <a:p>
            <a:r>
              <a:rPr lang="en-US" sz="2900" dirty="0">
                <a:solidFill>
                  <a:srgbClr val="FFFFFF"/>
                </a:solidFill>
                <a:latin typeface="Arial" panose="020B0604020202020204" pitchFamily="34" charset="0"/>
                <a:cs typeface="Arial" panose="020B0604020202020204" pitchFamily="34" charset="0"/>
              </a:rPr>
              <a:t/>
            </a:r>
            <a:br>
              <a:rPr lang="en-US" sz="2900" dirty="0">
                <a:solidFill>
                  <a:srgbClr val="FFFFFF"/>
                </a:solidFill>
                <a:latin typeface="Arial" panose="020B0604020202020204" pitchFamily="34" charset="0"/>
                <a:cs typeface="Arial" panose="020B0604020202020204" pitchFamily="34" charset="0"/>
              </a:rPr>
            </a:br>
            <a:r>
              <a:rPr lang="en-US" sz="2900" dirty="0">
                <a:solidFill>
                  <a:srgbClr val="FFFFFF"/>
                </a:solidFill>
                <a:latin typeface="Arial" panose="020B0604020202020204" pitchFamily="34" charset="0"/>
                <a:cs typeface="Arial" panose="020B0604020202020204" pitchFamily="34" charset="0"/>
              </a:rPr>
              <a:t/>
            </a:r>
            <a:br>
              <a:rPr lang="en-US" sz="2900" dirty="0">
                <a:solidFill>
                  <a:srgbClr val="FFFFFF"/>
                </a:solidFill>
                <a:latin typeface="Arial" panose="020B0604020202020204" pitchFamily="34" charset="0"/>
                <a:cs typeface="Arial" panose="020B0604020202020204" pitchFamily="34" charset="0"/>
              </a:rPr>
            </a:br>
            <a:r>
              <a:rPr lang="en-US" sz="2900" dirty="0">
                <a:solidFill>
                  <a:srgbClr val="FFFFFF"/>
                </a:solidFill>
                <a:latin typeface="Arial" panose="020B0604020202020204" pitchFamily="34" charset="0"/>
                <a:cs typeface="Arial" panose="020B0604020202020204" pitchFamily="34" charset="0"/>
              </a:rPr>
              <a:t/>
            </a:r>
            <a:br>
              <a:rPr lang="en-US" sz="2900" dirty="0">
                <a:solidFill>
                  <a:srgbClr val="FFFFFF"/>
                </a:solidFill>
                <a:latin typeface="Arial" panose="020B0604020202020204" pitchFamily="34" charset="0"/>
                <a:cs typeface="Arial" panose="020B0604020202020204" pitchFamily="34" charset="0"/>
              </a:rPr>
            </a:br>
            <a:r>
              <a:rPr lang="en-CA" sz="4400" b="1" dirty="0">
                <a:latin typeface="Arial" panose="020B0604020202020204" pitchFamily="34" charset="0"/>
                <a:cs typeface="Arial" panose="020B0604020202020204" pitchFamily="34" charset="0"/>
              </a:rPr>
              <a:t>Indigenous Law and Regulatory Frameworks: </a:t>
            </a:r>
            <a:br>
              <a:rPr lang="en-CA" sz="4400" b="1" dirty="0">
                <a:latin typeface="Arial" panose="020B0604020202020204" pitchFamily="34" charset="0"/>
                <a:cs typeface="Arial" panose="020B0604020202020204" pitchFamily="34" charset="0"/>
              </a:rPr>
            </a:br>
            <a:r>
              <a:rPr lang="en-CA" sz="4400" b="1" dirty="0">
                <a:latin typeface="Arial" panose="020B0604020202020204" pitchFamily="34" charset="0"/>
                <a:cs typeface="Arial" panose="020B0604020202020204" pitchFamily="34" charset="0"/>
              </a:rPr>
              <a:t>The Evolving Landscape</a:t>
            </a:r>
            <a:r>
              <a:rPr lang="en-CA" b="1" dirty="0"/>
              <a:t/>
            </a:r>
            <a:br>
              <a:rPr lang="en-CA" b="1" dirty="0"/>
            </a:br>
            <a:r>
              <a:rPr lang="en-US" sz="2900" dirty="0">
                <a:solidFill>
                  <a:srgbClr val="FFFFFF"/>
                </a:solidFill>
                <a:latin typeface="Arial" panose="020B0604020202020204" pitchFamily="34" charset="0"/>
                <a:cs typeface="Arial" panose="020B0604020202020204" pitchFamily="34" charset="0"/>
              </a:rPr>
              <a:t/>
            </a:r>
            <a:br>
              <a:rPr lang="en-US" sz="2900" dirty="0">
                <a:solidFill>
                  <a:srgbClr val="FFFFFF"/>
                </a:solidFill>
                <a:latin typeface="Arial" panose="020B0604020202020204" pitchFamily="34" charset="0"/>
                <a:cs typeface="Arial" panose="020B0604020202020204" pitchFamily="34" charset="0"/>
              </a:rPr>
            </a:br>
            <a:r>
              <a:rPr lang="en-US" sz="2900" dirty="0">
                <a:solidFill>
                  <a:srgbClr val="FFFFFF"/>
                </a:solidFill>
                <a:latin typeface="Arial" panose="020B0604020202020204" pitchFamily="34" charset="0"/>
                <a:cs typeface="Arial" panose="020B0604020202020204" pitchFamily="34" charset="0"/>
              </a:rPr>
              <a:t/>
            </a:r>
            <a:br>
              <a:rPr lang="en-US" sz="2900" dirty="0">
                <a:solidFill>
                  <a:srgbClr val="FFFFFF"/>
                </a:solidFill>
                <a:latin typeface="Arial" panose="020B0604020202020204" pitchFamily="34" charset="0"/>
                <a:cs typeface="Arial" panose="020B0604020202020204" pitchFamily="34" charset="0"/>
              </a:rPr>
            </a:br>
            <a:endParaRPr lang="en-US" sz="4400" dirty="0">
              <a:solidFill>
                <a:srgbClr val="FFFFFF"/>
              </a:solidFill>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a:xfrm>
            <a:off x="1236134" y="5309712"/>
            <a:ext cx="9144000" cy="1098395"/>
          </a:xfrm>
        </p:spPr>
        <p:txBody>
          <a:bodyPr>
            <a:normAutofit fontScale="85000" lnSpcReduction="20000"/>
          </a:bodyPr>
          <a:lstStyle/>
          <a:p>
            <a:pPr>
              <a:spcBef>
                <a:spcPts val="600"/>
              </a:spcBef>
            </a:pPr>
            <a:endParaRPr lang="en-US" sz="1800" b="1" dirty="0">
              <a:solidFill>
                <a:srgbClr val="FFFFFF"/>
              </a:solidFill>
              <a:latin typeface="Arial" panose="020B0604020202020204" pitchFamily="34" charset="0"/>
              <a:cs typeface="Arial" panose="020B0604020202020204" pitchFamily="34" charset="0"/>
            </a:endParaRPr>
          </a:p>
          <a:p>
            <a:pPr>
              <a:spcBef>
                <a:spcPts val="600"/>
              </a:spcBef>
            </a:pPr>
            <a:r>
              <a:rPr lang="en-US" sz="1800" b="1" dirty="0">
                <a:solidFill>
                  <a:srgbClr val="FFFFFF"/>
                </a:solidFill>
                <a:latin typeface="Arial" panose="020B0604020202020204" pitchFamily="34" charset="0"/>
                <a:cs typeface="Arial" panose="020B0604020202020204" pitchFamily="34" charset="0"/>
              </a:rPr>
              <a:t>PROSPECTORS &amp; DEVELOPERS </a:t>
            </a:r>
          </a:p>
          <a:p>
            <a:pPr>
              <a:spcBef>
                <a:spcPts val="600"/>
              </a:spcBef>
            </a:pPr>
            <a:r>
              <a:rPr lang="en-US" sz="1800" b="1" dirty="0">
                <a:solidFill>
                  <a:srgbClr val="FFFFFF"/>
                </a:solidFill>
                <a:latin typeface="Arial" panose="020B0604020202020204" pitchFamily="34" charset="0"/>
                <a:cs typeface="Arial" panose="020B0604020202020204" pitchFamily="34" charset="0"/>
              </a:rPr>
              <a:t>ASSOCIATION OF CANADA </a:t>
            </a:r>
          </a:p>
          <a:p>
            <a:pPr>
              <a:spcBef>
                <a:spcPts val="600"/>
              </a:spcBef>
            </a:pPr>
            <a:endParaRPr lang="en-US" sz="300" b="1" dirty="0">
              <a:solidFill>
                <a:srgbClr val="FFFFFF"/>
              </a:solidFill>
              <a:latin typeface="Arial" panose="020B0604020202020204" pitchFamily="34" charset="0"/>
              <a:cs typeface="Arial" panose="020B0604020202020204" pitchFamily="34" charset="0"/>
            </a:endParaRPr>
          </a:p>
          <a:p>
            <a:pPr>
              <a:spcBef>
                <a:spcPts val="600"/>
              </a:spcBef>
            </a:pPr>
            <a:r>
              <a:rPr lang="en-US" sz="1700" b="1" dirty="0">
                <a:solidFill>
                  <a:srgbClr val="FFFFFF"/>
                </a:solidFill>
                <a:latin typeface="Arial" panose="020B0604020202020204" pitchFamily="34" charset="0"/>
                <a:cs typeface="Arial" panose="020B0604020202020204" pitchFamily="34" charset="0"/>
              </a:rPr>
              <a:t>PDAC 2019</a:t>
            </a:r>
          </a:p>
        </p:txBody>
      </p:sp>
    </p:spTree>
    <p:extLst>
      <p:ext uri="{BB962C8B-B14F-4D97-AF65-F5344CB8AC3E}">
        <p14:creationId xmlns:p14="http://schemas.microsoft.com/office/powerpoint/2010/main" val="151177917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 xmlns:a16="http://schemas.microsoft.com/office/drawing/2014/main" id="{9E90EB45-EEE9-4563-8179-65EF62AE097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 xmlns:a16="http://schemas.microsoft.com/office/drawing/2014/main" id="{75774206-9B4B-449D-B7A4-6BAD5D643D04}"/>
              </a:ext>
            </a:extLst>
          </p:cNvPr>
          <p:cNvPicPr>
            <a:picLocks noChangeAspect="1"/>
          </p:cNvPicPr>
          <p:nvPr/>
        </p:nvPicPr>
        <p:blipFill>
          <a:blip r:embed="rId3"/>
          <a:stretch>
            <a:fillRect/>
          </a:stretch>
        </p:blipFill>
        <p:spPr>
          <a:xfrm>
            <a:off x="5702785" y="830638"/>
            <a:ext cx="5845748" cy="5144373"/>
          </a:xfrm>
          <a:prstGeom prst="rect">
            <a:avLst/>
          </a:prstGeom>
        </p:spPr>
      </p:pic>
      <p:sp>
        <p:nvSpPr>
          <p:cNvPr id="17" name="Rectangle 16">
            <a:extLst>
              <a:ext uri="{FF2B5EF4-FFF2-40B4-BE49-F238E27FC236}">
                <a16:creationId xmlns="" xmlns:a16="http://schemas.microsoft.com/office/drawing/2014/main" id="{23D0EF74-AD1E-4FD9-914D-8EC9058EBBA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 xmlns:a16="http://schemas.microsoft.com/office/drawing/2014/main" id="{6FEE31FA-1050-4F13-8D07-B502A5667128}"/>
              </a:ext>
            </a:extLst>
          </p:cNvPr>
          <p:cNvPicPr>
            <a:picLocks noChangeAspect="1"/>
          </p:cNvPicPr>
          <p:nvPr/>
        </p:nvPicPr>
        <p:blipFill>
          <a:blip r:embed="rId4"/>
          <a:stretch>
            <a:fillRect/>
          </a:stretch>
        </p:blipFill>
        <p:spPr>
          <a:xfrm>
            <a:off x="697188" y="643467"/>
            <a:ext cx="4670550" cy="5571066"/>
          </a:xfrm>
          <a:prstGeom prst="rect">
            <a:avLst/>
          </a:prstGeom>
        </p:spPr>
      </p:pic>
    </p:spTree>
    <p:extLst>
      <p:ext uri="{BB962C8B-B14F-4D97-AF65-F5344CB8AC3E}">
        <p14:creationId xmlns:p14="http://schemas.microsoft.com/office/powerpoint/2010/main" val="2103515118"/>
      </p:ext>
    </p:extLst>
  </p:cSld>
  <p:clrMapOvr>
    <a:masterClrMapping/>
  </p:clrMapOvr>
  <mc:AlternateContent xmlns:mc="http://schemas.openxmlformats.org/markup-compatibility/2006" xmlns:p14="http://schemas.microsoft.com/office/powerpoint/2010/main">
    <mc:Choice Requires="p14">
      <p:transition spd="slow" p14:dur="2000" advClick="0" advTm="45000"/>
    </mc:Choice>
    <mc:Fallback xmlns="">
      <p:transition spd="slow" advClick="0" advTm="45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817DA18F-DBCE-4324-B3F2-C9E4A927B7C7}"/>
              </a:ext>
            </a:extLst>
          </p:cNvPr>
          <p:cNvPicPr>
            <a:picLocks noChangeAspect="1"/>
          </p:cNvPicPr>
          <p:nvPr/>
        </p:nvPicPr>
        <p:blipFill>
          <a:blip r:embed="rId3"/>
          <a:stretch>
            <a:fillRect/>
          </a:stretch>
        </p:blipFill>
        <p:spPr>
          <a:xfrm>
            <a:off x="1947463" y="287479"/>
            <a:ext cx="7992274" cy="6357626"/>
          </a:xfrm>
          <a:prstGeom prst="rect">
            <a:avLst/>
          </a:prstGeom>
        </p:spPr>
      </p:pic>
      <p:sp>
        <p:nvSpPr>
          <p:cNvPr id="5" name="TextBox 4">
            <a:extLst>
              <a:ext uri="{FF2B5EF4-FFF2-40B4-BE49-F238E27FC236}">
                <a16:creationId xmlns="" xmlns:a16="http://schemas.microsoft.com/office/drawing/2014/main" id="{7FC28212-1D65-E84D-BB85-C6D8C970AB51}"/>
              </a:ext>
            </a:extLst>
          </p:cNvPr>
          <p:cNvSpPr txBox="1"/>
          <p:nvPr/>
        </p:nvSpPr>
        <p:spPr>
          <a:xfrm>
            <a:off x="784963" y="1233376"/>
            <a:ext cx="6242137" cy="369332"/>
          </a:xfrm>
          <a:prstGeom prst="rect">
            <a:avLst/>
          </a:prstGeom>
          <a:noFill/>
        </p:spPr>
        <p:txBody>
          <a:bodyPr wrap="square" rtlCol="0">
            <a:spAutoFit/>
          </a:bodyPr>
          <a:lstStyle/>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0234219"/>
      </p:ext>
    </p:extLst>
  </p:cSld>
  <p:clrMapOvr>
    <a:masterClrMapping/>
  </p:clrMapOvr>
  <mc:AlternateContent xmlns:mc="http://schemas.openxmlformats.org/markup-compatibility/2006" xmlns:p14="http://schemas.microsoft.com/office/powerpoint/2010/main">
    <mc:Choice Requires="p14">
      <p:transition spd="slow" p14:dur="2000" advClick="0" advTm="45000"/>
    </mc:Choice>
    <mc:Fallback xmlns="">
      <p:transition spd="slow" advClick="0" advTm="45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 xmlns:a16="http://schemas.microsoft.com/office/drawing/2014/main" id="{E47740D1-EDA2-48D3-9FAB-5F6209D7497A}"/>
              </a:ext>
            </a:extLst>
          </p:cNvPr>
          <p:cNvPicPr>
            <a:picLocks noGrp="1" noChangeAspect="1"/>
          </p:cNvPicPr>
          <p:nvPr>
            <p:ph idx="1"/>
          </p:nvPr>
        </p:nvPicPr>
        <p:blipFill>
          <a:blip r:embed="rId2"/>
          <a:stretch>
            <a:fillRect/>
          </a:stretch>
        </p:blipFill>
        <p:spPr>
          <a:xfrm>
            <a:off x="795738" y="272226"/>
            <a:ext cx="10002558" cy="6226295"/>
          </a:xfrm>
        </p:spPr>
      </p:pic>
    </p:spTree>
    <p:extLst>
      <p:ext uri="{BB962C8B-B14F-4D97-AF65-F5344CB8AC3E}">
        <p14:creationId xmlns:p14="http://schemas.microsoft.com/office/powerpoint/2010/main" val="42951403"/>
      </p:ext>
    </p:extLst>
  </p:cSld>
  <p:clrMapOvr>
    <a:masterClrMapping/>
  </p:clrMapOvr>
  <mc:AlternateContent xmlns:mc="http://schemas.openxmlformats.org/markup-compatibility/2006" xmlns:p14="http://schemas.microsoft.com/office/powerpoint/2010/main">
    <mc:Choice Requires="p14">
      <p:transition spd="slow" p14:dur="2000" advClick="0" advTm="45000"/>
    </mc:Choice>
    <mc:Fallback xmlns="">
      <p:transition spd="slow" advClick="0" advTm="45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425C1F14-9990-4AFC-ADF9-7462848C8AB5}"/>
              </a:ext>
            </a:extLst>
          </p:cNvPr>
          <p:cNvPicPr>
            <a:picLocks noChangeAspect="1"/>
          </p:cNvPicPr>
          <p:nvPr/>
        </p:nvPicPr>
        <p:blipFill>
          <a:blip r:embed="rId3">
            <a:lum bright="-20000" contrast="20000"/>
          </a:blip>
          <a:stretch>
            <a:fillRect/>
          </a:stretch>
        </p:blipFill>
        <p:spPr>
          <a:xfrm>
            <a:off x="508840" y="372912"/>
            <a:ext cx="5684919" cy="6112176"/>
          </a:xfrm>
          <a:prstGeom prst="rect">
            <a:avLst/>
          </a:prstGeom>
        </p:spPr>
      </p:pic>
      <p:pic>
        <p:nvPicPr>
          <p:cNvPr id="18" name="Picture 17">
            <a:extLst>
              <a:ext uri="{FF2B5EF4-FFF2-40B4-BE49-F238E27FC236}">
                <a16:creationId xmlns="" xmlns:a16="http://schemas.microsoft.com/office/drawing/2014/main" id="{6687CB20-21FC-4444-9625-9E7BDA84714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00333" y="0"/>
            <a:ext cx="5291667" cy="5526545"/>
          </a:xfrm>
          <a:prstGeom prst="rect">
            <a:avLst/>
          </a:prstGeom>
        </p:spPr>
      </p:pic>
    </p:spTree>
    <p:extLst>
      <p:ext uri="{BB962C8B-B14F-4D97-AF65-F5344CB8AC3E}">
        <p14:creationId xmlns:p14="http://schemas.microsoft.com/office/powerpoint/2010/main" val="2846715128"/>
      </p:ext>
    </p:extLst>
  </p:cSld>
  <p:clrMapOvr>
    <a:masterClrMapping/>
  </p:clrMapOvr>
  <mc:AlternateContent xmlns:mc="http://schemas.openxmlformats.org/markup-compatibility/2006" xmlns:p14="http://schemas.microsoft.com/office/powerpoint/2010/main">
    <mc:Choice Requires="p14">
      <p:transition spd="slow" p14:dur="2000" advClick="0" advTm="45000"/>
    </mc:Choice>
    <mc:Fallback xmlns="">
      <p:transition spd="slow" advClick="0" advTm="45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 xmlns:a16="http://schemas.microsoft.com/office/drawing/2014/main" id="{81B7C386-986C-44E4-8B3E-A3A0B391A621}"/>
              </a:ext>
            </a:extLst>
          </p:cNvPr>
          <p:cNvPicPr>
            <a:picLocks noGrp="1" noChangeAspect="1"/>
          </p:cNvPicPr>
          <p:nvPr>
            <p:ph idx="1"/>
          </p:nvPr>
        </p:nvPicPr>
        <p:blipFill>
          <a:blip r:embed="rId2"/>
          <a:stretch>
            <a:fillRect/>
          </a:stretch>
        </p:blipFill>
        <p:spPr>
          <a:xfrm>
            <a:off x="659198" y="85464"/>
            <a:ext cx="10442310" cy="6205356"/>
          </a:xfrm>
        </p:spPr>
      </p:pic>
    </p:spTree>
    <p:extLst>
      <p:ext uri="{BB962C8B-B14F-4D97-AF65-F5344CB8AC3E}">
        <p14:creationId xmlns:p14="http://schemas.microsoft.com/office/powerpoint/2010/main" val="1663443420"/>
      </p:ext>
    </p:extLst>
  </p:cSld>
  <p:clrMapOvr>
    <a:masterClrMapping/>
  </p:clrMapOvr>
  <mc:AlternateContent xmlns:mc="http://schemas.openxmlformats.org/markup-compatibility/2006" xmlns:p14="http://schemas.microsoft.com/office/powerpoint/2010/main">
    <mc:Choice Requires="p14">
      <p:transition spd="slow" p14:dur="2000" advClick="0" advTm="45000"/>
    </mc:Choice>
    <mc:Fallback xmlns="">
      <p:transition spd="slow" advClick="0" advTm="45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41926B68-B3D9-4F7D-A489-E0777A3BD1B0}"/>
              </a:ext>
            </a:extLst>
          </p:cNvPr>
          <p:cNvPicPr>
            <a:picLocks noChangeAspect="1"/>
          </p:cNvPicPr>
          <p:nvPr/>
        </p:nvPicPr>
        <p:blipFill rotWithShape="1">
          <a:blip r:embed="rId3"/>
          <a:srcRect l="1219"/>
          <a:stretch/>
        </p:blipFill>
        <p:spPr>
          <a:xfrm>
            <a:off x="1438507" y="165708"/>
            <a:ext cx="9199756" cy="6526583"/>
          </a:xfrm>
          <a:prstGeom prst="rect">
            <a:avLst/>
          </a:prstGeom>
        </p:spPr>
      </p:pic>
    </p:spTree>
    <p:extLst>
      <p:ext uri="{BB962C8B-B14F-4D97-AF65-F5344CB8AC3E}">
        <p14:creationId xmlns:p14="http://schemas.microsoft.com/office/powerpoint/2010/main" val="1287445348"/>
      </p:ext>
    </p:extLst>
  </p:cSld>
  <p:clrMapOvr>
    <a:masterClrMapping/>
  </p:clrMapOvr>
  <mc:AlternateContent xmlns:mc="http://schemas.openxmlformats.org/markup-compatibility/2006" xmlns:p14="http://schemas.microsoft.com/office/powerpoint/2010/main">
    <mc:Choice Requires="p14">
      <p:transition spd="slow" p14:dur="2000" advClick="0" advTm="45000"/>
    </mc:Choice>
    <mc:Fallback xmlns="">
      <p:transition spd="slow" advClick="0" advTm="45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20C859C6-B5E6-4C9F-BF26-E61AC24C5360}"/>
              </a:ext>
            </a:extLst>
          </p:cNvPr>
          <p:cNvPicPr>
            <a:picLocks noChangeAspect="1"/>
          </p:cNvPicPr>
          <p:nvPr/>
        </p:nvPicPr>
        <p:blipFill rotWithShape="1">
          <a:blip r:embed="rId2" cstate="screen">
            <a:alphaModFix amt="50000"/>
            <a:extLst>
              <a:ext uri="{28A0092B-C50C-407E-A947-70E740481C1C}">
                <a14:useLocalDpi xmlns:a14="http://schemas.microsoft.com/office/drawing/2010/main"/>
              </a:ext>
            </a:extLst>
          </a:blip>
          <a:srcRect/>
          <a:stretch/>
        </p:blipFill>
        <p:spPr>
          <a:xfrm>
            <a:off x="0" y="10"/>
            <a:ext cx="12191980" cy="6857990"/>
          </a:xfrm>
          <a:prstGeom prst="rect">
            <a:avLst/>
          </a:prstGeom>
          <a:solidFill>
            <a:schemeClr val="tx1"/>
          </a:solidFill>
        </p:spPr>
      </p:pic>
      <p:sp>
        <p:nvSpPr>
          <p:cNvPr id="2" name="Title 1">
            <a:extLst>
              <a:ext uri="{FF2B5EF4-FFF2-40B4-BE49-F238E27FC236}">
                <a16:creationId xmlns="" xmlns:a16="http://schemas.microsoft.com/office/drawing/2014/main" id="{C272A1F0-1823-4AC4-8E44-A614EC6452BC}"/>
              </a:ext>
            </a:extLst>
          </p:cNvPr>
          <p:cNvSpPr>
            <a:spLocks noGrp="1"/>
          </p:cNvSpPr>
          <p:nvPr>
            <p:ph type="title"/>
          </p:nvPr>
        </p:nvSpPr>
        <p:spPr>
          <a:xfrm>
            <a:off x="838200" y="2583391"/>
            <a:ext cx="10515600" cy="1325563"/>
          </a:xfrm>
        </p:spPr>
        <p:txBody>
          <a:bodyPr>
            <a:normAutofit/>
          </a:bodyPr>
          <a:lstStyle/>
          <a:p>
            <a:pPr algn="ctr"/>
            <a:r>
              <a:rPr lang="en-US" sz="4000" b="1" dirty="0">
                <a:solidFill>
                  <a:schemeClr val="bg1"/>
                </a:solidFill>
                <a:latin typeface="Arial" panose="020B0604020202020204" pitchFamily="34" charset="0"/>
                <a:cs typeface="Arial" panose="020B0604020202020204" pitchFamily="34" charset="0"/>
              </a:rPr>
              <a:t>REFLECTIONS FROM THE PANEL</a:t>
            </a:r>
          </a:p>
        </p:txBody>
      </p:sp>
    </p:spTree>
    <p:extLst>
      <p:ext uri="{BB962C8B-B14F-4D97-AF65-F5344CB8AC3E}">
        <p14:creationId xmlns:p14="http://schemas.microsoft.com/office/powerpoint/2010/main" val="3971719305"/>
      </p:ext>
    </p:extLst>
  </p:cSld>
  <p:clrMapOvr>
    <a:masterClrMapping/>
  </p:clrMapOvr>
  <mc:AlternateContent xmlns:mc="http://schemas.openxmlformats.org/markup-compatibility/2006" xmlns:p14="http://schemas.microsoft.com/office/powerpoint/2010/main">
    <mc:Choice Requires="p14">
      <p:transition spd="slow" p14:dur="2000" advClick="0" advTm="45000"/>
    </mc:Choice>
    <mc:Fallback xmlns="">
      <p:transition spd="slow" advClick="0" advTm="45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graphicFrame>
        <p:nvGraphicFramePr>
          <p:cNvPr id="6" name="Rectangle 1">
            <a:extLst>
              <a:ext uri="{FF2B5EF4-FFF2-40B4-BE49-F238E27FC236}">
                <a16:creationId xmlns="" xmlns:a16="http://schemas.microsoft.com/office/drawing/2014/main" id="{339E9A18-2200-4828-B48A-D315CC8F4182}"/>
              </a:ext>
            </a:extLst>
          </p:cNvPr>
          <p:cNvGraphicFramePr>
            <a:graphicFrameLocks noGrp="1"/>
          </p:cNvGraphicFramePr>
          <p:nvPr>
            <p:ph idx="1"/>
            <p:extLst>
              <p:ext uri="{D42A27DB-BD31-4B8C-83A1-F6EECF244321}">
                <p14:modId xmlns:p14="http://schemas.microsoft.com/office/powerpoint/2010/main" val="478721688"/>
              </p:ext>
            </p:extLst>
          </p:nvPr>
        </p:nvGraphicFramePr>
        <p:xfrm>
          <a:off x="164023" y="325464"/>
          <a:ext cx="11552695" cy="62303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86709714"/>
      </p:ext>
    </p:extLst>
  </p:cSld>
  <p:clrMapOvr>
    <a:masterClrMapping/>
  </p:clrMapOvr>
  <mc:AlternateContent xmlns:mc="http://schemas.openxmlformats.org/markup-compatibility/2006" xmlns:p14="http://schemas.microsoft.com/office/powerpoint/2010/main">
    <mc:Choice Requires="p14">
      <p:transition spd="slow" p14:dur="2000" advClick="0" advTm="45000"/>
    </mc:Choice>
    <mc:Fallback xmlns="">
      <p:transition spd="slow" advClick="0" advTm="45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graphicFrame>
        <p:nvGraphicFramePr>
          <p:cNvPr id="6" name="Content Placeholder 2">
            <a:extLst>
              <a:ext uri="{FF2B5EF4-FFF2-40B4-BE49-F238E27FC236}">
                <a16:creationId xmlns="" xmlns:a16="http://schemas.microsoft.com/office/drawing/2014/main" id="{F17026A0-E0AD-4783-B87D-B0D65EBB4AB8}"/>
              </a:ext>
            </a:extLst>
          </p:cNvPr>
          <p:cNvGraphicFramePr>
            <a:graphicFrameLocks noGrp="1"/>
          </p:cNvGraphicFramePr>
          <p:nvPr>
            <p:ph idx="1"/>
            <p:extLst>
              <p:ext uri="{D42A27DB-BD31-4B8C-83A1-F6EECF244321}">
                <p14:modId xmlns:p14="http://schemas.microsoft.com/office/powerpoint/2010/main" val="265687868"/>
              </p:ext>
            </p:extLst>
          </p:nvPr>
        </p:nvGraphicFramePr>
        <p:xfrm>
          <a:off x="-111102" y="174504"/>
          <a:ext cx="12375230" cy="66834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23387800"/>
      </p:ext>
    </p:extLst>
  </p:cSld>
  <p:clrMapOvr>
    <a:masterClrMapping/>
  </p:clrMapOvr>
  <mc:AlternateContent xmlns:mc="http://schemas.openxmlformats.org/markup-compatibility/2006" xmlns:p14="http://schemas.microsoft.com/office/powerpoint/2010/main">
    <mc:Choice Requires="p14">
      <p:transition spd="slow" p14:dur="2000" advClick="0" advTm="45000"/>
    </mc:Choice>
    <mc:Fallback xmlns="">
      <p:transition spd="slow" advClick="0" advTm="45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 xmlns:a16="http://schemas.microsoft.com/office/drawing/2014/main" id="{56C20283-73E0-40EC-8AD8-057F581F64C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8">
            <a:extLst>
              <a:ext uri="{FF2B5EF4-FFF2-40B4-BE49-F238E27FC236}">
                <a16:creationId xmlns="" xmlns:a16="http://schemas.microsoft.com/office/drawing/2014/main" id="{3FCC729B-E528-40C3-82D3-BA4375575E8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flipV="1">
            <a:off x="960120" y="0"/>
            <a:ext cx="11218661" cy="6858000"/>
          </a:xfrm>
          <a:custGeom>
            <a:avLst/>
            <a:gdLst>
              <a:gd name="connsiteX0" fmla="*/ 0 w 11218661"/>
              <a:gd name="connsiteY0" fmla="*/ 0 h 6858000"/>
              <a:gd name="connsiteX1" fmla="*/ 8042507 w 11218661"/>
              <a:gd name="connsiteY1" fmla="*/ 0 h 6858000"/>
              <a:gd name="connsiteX2" fmla="*/ 11218661 w 11218661"/>
              <a:gd name="connsiteY2" fmla="*/ 6858000 h 6858000"/>
              <a:gd name="connsiteX3" fmla="*/ 0 w 112186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218661" h="6858000">
                <a:moveTo>
                  <a:pt x="0" y="0"/>
                </a:moveTo>
                <a:lnTo>
                  <a:pt x="8042507" y="0"/>
                </a:lnTo>
                <a:lnTo>
                  <a:pt x="11218661"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26">
            <a:extLst>
              <a:ext uri="{FF2B5EF4-FFF2-40B4-BE49-F238E27FC236}">
                <a16:creationId xmlns="" xmlns:a16="http://schemas.microsoft.com/office/drawing/2014/main" id="{58F1FB8D-1842-4A04-998D-6CF047AB279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flipV="1">
            <a:off x="1420248" y="0"/>
            <a:ext cx="10771752" cy="6858000"/>
          </a:xfrm>
          <a:custGeom>
            <a:avLst/>
            <a:gdLst>
              <a:gd name="connsiteX0" fmla="*/ 0 w 10771752"/>
              <a:gd name="connsiteY0" fmla="*/ 0 h 6858000"/>
              <a:gd name="connsiteX1" fmla="*/ 7595598 w 10771752"/>
              <a:gd name="connsiteY1" fmla="*/ 0 h 6858000"/>
              <a:gd name="connsiteX2" fmla="*/ 10771752 w 10771752"/>
              <a:gd name="connsiteY2" fmla="*/ 6858000 h 6858000"/>
              <a:gd name="connsiteX3" fmla="*/ 0 w 107717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771752" h="6858000">
                <a:moveTo>
                  <a:pt x="0" y="0"/>
                </a:moveTo>
                <a:lnTo>
                  <a:pt x="7595598" y="0"/>
                </a:lnTo>
                <a:lnTo>
                  <a:pt x="10771752"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extBox 11">
            <a:extLst>
              <a:ext uri="{FF2B5EF4-FFF2-40B4-BE49-F238E27FC236}">
                <a16:creationId xmlns="" xmlns:a16="http://schemas.microsoft.com/office/drawing/2014/main" id="{6F4DE91A-5665-0340-895C-979BFEE1279B}"/>
              </a:ext>
            </a:extLst>
          </p:cNvPr>
          <p:cNvSpPr txBox="1"/>
          <p:nvPr/>
        </p:nvSpPr>
        <p:spPr>
          <a:xfrm>
            <a:off x="4330904" y="174625"/>
            <a:ext cx="7164493" cy="1325563"/>
          </a:xfrm>
          <a:prstGeom prst="rect">
            <a:avLst/>
          </a:prstGeom>
        </p:spPr>
        <p:txBody>
          <a:bodyPr vert="horz" lIns="91440" tIns="45720" rIns="91440" bIns="45720" rtlCol="0" anchor="ctr">
            <a:normAutofit/>
          </a:bodyPr>
          <a:lstStyle/>
          <a:p>
            <a:pPr>
              <a:lnSpc>
                <a:spcPct val="90000"/>
              </a:lnSpc>
              <a:spcBef>
                <a:spcPct val="0"/>
              </a:spcBef>
              <a:spcAft>
                <a:spcPts val="600"/>
              </a:spcAft>
            </a:pPr>
            <a:endParaRPr lang="en-US" sz="3600" kern="1200" dirty="0">
              <a:solidFill>
                <a:schemeClr val="tx1"/>
              </a:solidFill>
              <a:latin typeface="+mj-lt"/>
              <a:ea typeface="+mj-ea"/>
              <a:cs typeface="+mj-cs"/>
            </a:endParaRPr>
          </a:p>
        </p:txBody>
      </p:sp>
      <p:pic>
        <p:nvPicPr>
          <p:cNvPr id="3" name="Picture 2">
            <a:extLst>
              <a:ext uri="{FF2B5EF4-FFF2-40B4-BE49-F238E27FC236}">
                <a16:creationId xmlns="" xmlns:a16="http://schemas.microsoft.com/office/drawing/2014/main" id="{F565B4C6-E826-4B6B-94FE-C283DFDCA1C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775" y="0"/>
            <a:ext cx="4149090" cy="6858000"/>
          </a:xfrm>
          <a:prstGeom prst="rect">
            <a:avLst/>
          </a:prstGeom>
        </p:spPr>
      </p:pic>
      <p:sp>
        <p:nvSpPr>
          <p:cNvPr id="14" name="TextBox 13">
            <a:extLst>
              <a:ext uri="{FF2B5EF4-FFF2-40B4-BE49-F238E27FC236}">
                <a16:creationId xmlns="" xmlns:a16="http://schemas.microsoft.com/office/drawing/2014/main" id="{BFEC51B9-3E9D-F642-AF1F-480BBD24EB82}"/>
              </a:ext>
            </a:extLst>
          </p:cNvPr>
          <p:cNvSpPr txBox="1"/>
          <p:nvPr/>
        </p:nvSpPr>
        <p:spPr>
          <a:xfrm>
            <a:off x="4837026" y="1295400"/>
            <a:ext cx="6623968" cy="4881563"/>
          </a:xfrm>
          <a:prstGeom prst="rect">
            <a:avLst/>
          </a:prstGeom>
        </p:spPr>
        <p:txBody>
          <a:bodyPr vert="horz" lIns="91440" tIns="45720" rIns="91440" bIns="45720" rtlCol="0">
            <a:noAutofit/>
          </a:bodyPr>
          <a:lstStyle/>
          <a:p>
            <a:pPr marL="285750" indent="-228600">
              <a:lnSpc>
                <a:spcPct val="90000"/>
              </a:lnSpc>
              <a:spcAft>
                <a:spcPts val="600"/>
              </a:spcAft>
              <a:buFont typeface="Arial" panose="020B0604020202020204" pitchFamily="34" charset="0"/>
              <a:buChar char="•"/>
            </a:pPr>
            <a:endParaRPr lang="en-US" dirty="0"/>
          </a:p>
        </p:txBody>
      </p:sp>
      <p:sp>
        <p:nvSpPr>
          <p:cNvPr id="6" name="Text Placeholder 3">
            <a:extLst>
              <a:ext uri="{FF2B5EF4-FFF2-40B4-BE49-F238E27FC236}">
                <a16:creationId xmlns="" xmlns:a16="http://schemas.microsoft.com/office/drawing/2014/main" id="{871EC0B1-DCA4-405A-A4F9-5F782CA96901}"/>
              </a:ext>
            </a:extLst>
          </p:cNvPr>
          <p:cNvSpPr txBox="1">
            <a:spLocks/>
          </p:cNvSpPr>
          <p:nvPr/>
        </p:nvSpPr>
        <p:spPr>
          <a:xfrm>
            <a:off x="6614634" y="2436017"/>
            <a:ext cx="5172554" cy="4308365"/>
          </a:xfrm>
          <a:prstGeom prst="rect">
            <a:avLst/>
          </a:prstGeom>
        </p:spPr>
        <p:txBody>
          <a:bodyPr vert="horz" lIns="91440" tIns="45720" rIns="91440" bIns="45720" rtlCol="0">
            <a:norm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lumMod val="75000"/>
                    <a:lumOff val="25000"/>
                  </a:schemeClr>
                </a:solidFill>
                <a:latin typeface="+mn-lt"/>
                <a:ea typeface="+mn-ea"/>
                <a:cs typeface="+mn-cs"/>
              </a:defRPr>
            </a:lvl1pPr>
            <a:lvl2pPr marL="457063"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lumMod val="75000"/>
                    <a:lumOff val="25000"/>
                  </a:schemeClr>
                </a:solidFill>
                <a:latin typeface="+mn-lt"/>
                <a:ea typeface="+mn-ea"/>
                <a:cs typeface="+mn-cs"/>
              </a:defRPr>
            </a:lvl2pPr>
            <a:lvl3pPr marL="914126" indent="0" algn="l" defTabSz="457200" rtl="0" eaLnBrk="1" latinLnBrk="0" hangingPunct="1">
              <a:spcBef>
                <a:spcPts val="1000"/>
              </a:spcBef>
              <a:spcAft>
                <a:spcPts val="0"/>
              </a:spcAft>
              <a:buClr>
                <a:schemeClr val="accent1"/>
              </a:buClr>
              <a:buSzPct val="80000"/>
              <a:buFont typeface="Wingdings 3" charset="2"/>
              <a:buNone/>
              <a:defRPr sz="1200" kern="1200">
                <a:solidFill>
                  <a:schemeClr val="tx1">
                    <a:lumMod val="75000"/>
                    <a:lumOff val="25000"/>
                  </a:schemeClr>
                </a:solidFill>
                <a:latin typeface="+mn-lt"/>
                <a:ea typeface="+mn-ea"/>
                <a:cs typeface="+mn-cs"/>
              </a:defRPr>
            </a:lvl3pPr>
            <a:lvl4pPr marL="1371189" indent="0" algn="l" defTabSz="457200" rtl="0" eaLnBrk="1" latinLnBrk="0" hangingPunct="1">
              <a:spcBef>
                <a:spcPts val="1000"/>
              </a:spcBef>
              <a:spcAft>
                <a:spcPts val="0"/>
              </a:spcAft>
              <a:buClr>
                <a:schemeClr val="accent1"/>
              </a:buClr>
              <a:buSzPct val="80000"/>
              <a:buFont typeface="Wingdings 3" charset="2"/>
              <a:buNone/>
              <a:defRPr sz="1000" kern="1200">
                <a:solidFill>
                  <a:schemeClr val="tx1">
                    <a:lumMod val="75000"/>
                    <a:lumOff val="25000"/>
                  </a:schemeClr>
                </a:solidFill>
                <a:latin typeface="+mn-lt"/>
                <a:ea typeface="+mn-ea"/>
                <a:cs typeface="+mn-cs"/>
              </a:defRPr>
            </a:lvl4pPr>
            <a:lvl5pPr marL="1828251" indent="0" algn="l" defTabSz="457200" rtl="0" eaLnBrk="1" latinLnBrk="0" hangingPunct="1">
              <a:spcBef>
                <a:spcPts val="1000"/>
              </a:spcBef>
              <a:spcAft>
                <a:spcPts val="0"/>
              </a:spcAft>
              <a:buClr>
                <a:schemeClr val="accent1"/>
              </a:buClr>
              <a:buSzPct val="80000"/>
              <a:buFont typeface="Wingdings 3" charset="2"/>
              <a:buNone/>
              <a:defRPr sz="1000" kern="1200">
                <a:solidFill>
                  <a:schemeClr val="tx1">
                    <a:lumMod val="75000"/>
                    <a:lumOff val="25000"/>
                  </a:schemeClr>
                </a:solidFill>
                <a:latin typeface="+mn-lt"/>
                <a:ea typeface="+mn-ea"/>
                <a:cs typeface="+mn-cs"/>
              </a:defRPr>
            </a:lvl5pPr>
            <a:lvl6pPr marL="2285314" indent="0" algn="l" defTabSz="457200" rtl="0" eaLnBrk="1" latinLnBrk="0" hangingPunct="1">
              <a:spcBef>
                <a:spcPts val="1000"/>
              </a:spcBef>
              <a:spcAft>
                <a:spcPts val="0"/>
              </a:spcAft>
              <a:buClr>
                <a:schemeClr val="accent1"/>
              </a:buClr>
              <a:buSzPct val="80000"/>
              <a:buFont typeface="Wingdings 3" charset="2"/>
              <a:buNone/>
              <a:defRPr sz="1000" kern="1200">
                <a:solidFill>
                  <a:schemeClr val="tx1">
                    <a:lumMod val="75000"/>
                    <a:lumOff val="25000"/>
                  </a:schemeClr>
                </a:solidFill>
                <a:latin typeface="+mn-lt"/>
                <a:ea typeface="+mn-ea"/>
                <a:cs typeface="+mn-cs"/>
              </a:defRPr>
            </a:lvl6pPr>
            <a:lvl7pPr marL="2742377" indent="0" algn="l" defTabSz="457200" rtl="0" eaLnBrk="1" latinLnBrk="0" hangingPunct="1">
              <a:spcBef>
                <a:spcPts val="1000"/>
              </a:spcBef>
              <a:spcAft>
                <a:spcPts val="0"/>
              </a:spcAft>
              <a:buClr>
                <a:schemeClr val="accent1"/>
              </a:buClr>
              <a:buSzPct val="80000"/>
              <a:buFont typeface="Wingdings 3" charset="2"/>
              <a:buNone/>
              <a:defRPr sz="1000" kern="1200">
                <a:solidFill>
                  <a:schemeClr val="tx1">
                    <a:lumMod val="75000"/>
                    <a:lumOff val="25000"/>
                  </a:schemeClr>
                </a:solidFill>
                <a:latin typeface="+mn-lt"/>
                <a:ea typeface="+mn-ea"/>
                <a:cs typeface="+mn-cs"/>
              </a:defRPr>
            </a:lvl7pPr>
            <a:lvl8pPr marL="3199440" indent="0" algn="l" defTabSz="457200" rtl="0" eaLnBrk="1" latinLnBrk="0" hangingPunct="1">
              <a:spcBef>
                <a:spcPts val="1000"/>
              </a:spcBef>
              <a:spcAft>
                <a:spcPts val="0"/>
              </a:spcAft>
              <a:buClr>
                <a:schemeClr val="accent1"/>
              </a:buClr>
              <a:buSzPct val="80000"/>
              <a:buFont typeface="Wingdings 3" charset="2"/>
              <a:buNone/>
              <a:defRPr sz="1000" kern="1200">
                <a:solidFill>
                  <a:schemeClr val="tx1">
                    <a:lumMod val="75000"/>
                    <a:lumOff val="25000"/>
                  </a:schemeClr>
                </a:solidFill>
                <a:latin typeface="+mn-lt"/>
                <a:ea typeface="+mn-ea"/>
                <a:cs typeface="+mn-cs"/>
              </a:defRPr>
            </a:lvl8pPr>
            <a:lvl9pPr marL="3656503" indent="0" algn="l" defTabSz="457200" rtl="0" eaLnBrk="1" latinLnBrk="0" hangingPunct="1">
              <a:spcBef>
                <a:spcPts val="1000"/>
              </a:spcBef>
              <a:spcAft>
                <a:spcPts val="0"/>
              </a:spcAft>
              <a:buClr>
                <a:schemeClr val="accent1"/>
              </a:buClr>
              <a:buSzPct val="80000"/>
              <a:buFont typeface="Wingdings 3" charset="2"/>
              <a:buNone/>
              <a:defRPr sz="1000" kern="1200">
                <a:solidFill>
                  <a:schemeClr val="tx1">
                    <a:lumMod val="75000"/>
                    <a:lumOff val="25000"/>
                  </a:schemeClr>
                </a:solidFill>
                <a:latin typeface="+mn-lt"/>
                <a:ea typeface="+mn-ea"/>
                <a:cs typeface="+mn-cs"/>
              </a:defRPr>
            </a:lvl9pPr>
          </a:lstStyle>
          <a:p>
            <a:pPr marL="285750" indent="-285750">
              <a:buClr>
                <a:schemeClr val="accent2"/>
              </a:buClr>
              <a:buSzPct val="150000"/>
              <a:buFont typeface="Arial" panose="020B0604020202020204" pitchFamily="34" charset="0"/>
              <a:buChar char="•"/>
            </a:pPr>
            <a:endParaRPr lang="en-US" dirty="0">
              <a:solidFill>
                <a:schemeClr val="tx1"/>
              </a:solidFill>
              <a:latin typeface="Arial" panose="020B0604020202020204" pitchFamily="34" charset="0"/>
              <a:cs typeface="Arial" panose="020B0604020202020204" pitchFamily="34" charset="0"/>
            </a:endParaRPr>
          </a:p>
        </p:txBody>
      </p:sp>
      <p:sp>
        <p:nvSpPr>
          <p:cNvPr id="8" name="Content Placeholder 8">
            <a:extLst>
              <a:ext uri="{FF2B5EF4-FFF2-40B4-BE49-F238E27FC236}">
                <a16:creationId xmlns="" xmlns:a16="http://schemas.microsoft.com/office/drawing/2014/main" id="{F1D514E5-71A6-4C11-B2C3-C536F976D8CD}"/>
              </a:ext>
            </a:extLst>
          </p:cNvPr>
          <p:cNvSpPr txBox="1">
            <a:spLocks/>
          </p:cNvSpPr>
          <p:nvPr/>
        </p:nvSpPr>
        <p:spPr>
          <a:xfrm>
            <a:off x="4572000" y="2436017"/>
            <a:ext cx="7183297" cy="37854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sz="2000" dirty="0"/>
          </a:p>
        </p:txBody>
      </p:sp>
      <p:sp>
        <p:nvSpPr>
          <p:cNvPr id="2" name="Rectangle 1">
            <a:extLst>
              <a:ext uri="{FF2B5EF4-FFF2-40B4-BE49-F238E27FC236}">
                <a16:creationId xmlns="" xmlns:a16="http://schemas.microsoft.com/office/drawing/2014/main" id="{0E2451A7-48FC-4B21-9308-3EC38CE5674B}"/>
              </a:ext>
            </a:extLst>
          </p:cNvPr>
          <p:cNvSpPr/>
          <p:nvPr/>
        </p:nvSpPr>
        <p:spPr>
          <a:xfrm>
            <a:off x="4802623" y="4590199"/>
            <a:ext cx="6096000" cy="1754326"/>
          </a:xfrm>
          <a:prstGeom prst="rect">
            <a:avLst/>
          </a:prstGeom>
        </p:spPr>
        <p:txBody>
          <a:bodyPr>
            <a:spAutoFit/>
          </a:bodyPr>
          <a:lstStyle/>
          <a:p>
            <a:endParaRPr lang="en-CA" dirty="0"/>
          </a:p>
          <a:p>
            <a:endParaRPr lang="en-CA" dirty="0"/>
          </a:p>
          <a:p>
            <a:endParaRPr lang="en-CA" dirty="0"/>
          </a:p>
          <a:p>
            <a:endParaRPr lang="en-CA" dirty="0"/>
          </a:p>
          <a:p>
            <a:r>
              <a:rPr lang="en-CA" dirty="0"/>
              <a:t>http://www.bctreaty.ca/sites/default/files/LegalOpinion-FPIC-BCTC-2018.pdf</a:t>
            </a:r>
          </a:p>
        </p:txBody>
      </p:sp>
      <p:pic>
        <p:nvPicPr>
          <p:cNvPr id="13" name="Content Placeholder 3">
            <a:extLst>
              <a:ext uri="{FF2B5EF4-FFF2-40B4-BE49-F238E27FC236}">
                <a16:creationId xmlns="" xmlns:a16="http://schemas.microsoft.com/office/drawing/2014/main" id="{3A4FF135-3E2A-44DB-90F2-31A341BB977D}"/>
              </a:ext>
            </a:extLst>
          </p:cNvPr>
          <p:cNvPicPr>
            <a:picLocks noGrp="1" noChangeAspect="1"/>
          </p:cNvPicPr>
          <p:nvPr>
            <p:ph idx="1"/>
          </p:nvPr>
        </p:nvPicPr>
        <p:blipFill>
          <a:blip r:embed="rId4"/>
          <a:stretch>
            <a:fillRect/>
          </a:stretch>
        </p:blipFill>
        <p:spPr>
          <a:xfrm>
            <a:off x="5618783" y="895543"/>
            <a:ext cx="4048274" cy="4768172"/>
          </a:xfrm>
          <a:prstGeom prst="rect">
            <a:avLst/>
          </a:prstGeom>
        </p:spPr>
      </p:pic>
      <p:sp>
        <p:nvSpPr>
          <p:cNvPr id="4" name="Rectangle 3">
            <a:extLst>
              <a:ext uri="{FF2B5EF4-FFF2-40B4-BE49-F238E27FC236}">
                <a16:creationId xmlns="" xmlns:a16="http://schemas.microsoft.com/office/drawing/2014/main" id="{1097F7EE-CD0B-41E2-8144-E643E517E61C}"/>
              </a:ext>
            </a:extLst>
          </p:cNvPr>
          <p:cNvSpPr/>
          <p:nvPr/>
        </p:nvSpPr>
        <p:spPr>
          <a:xfrm>
            <a:off x="5679393" y="120719"/>
            <a:ext cx="4193777" cy="584775"/>
          </a:xfrm>
          <a:prstGeom prst="rect">
            <a:avLst/>
          </a:prstGeom>
        </p:spPr>
        <p:txBody>
          <a:bodyPr wrap="none">
            <a:spAutoFit/>
          </a:bodyPr>
          <a:lstStyle/>
          <a:p>
            <a:r>
              <a:rPr lang="en-CA" sz="3200" dirty="0">
                <a:latin typeface="Arial" panose="020B0604020202020204" pitchFamily="34" charset="0"/>
                <a:cs typeface="Arial" panose="020B0604020202020204" pitchFamily="34" charset="0"/>
              </a:rPr>
              <a:t>Operationalizing FPIC</a:t>
            </a:r>
            <a:endParaRPr lang="en-CA" sz="3200" dirty="0"/>
          </a:p>
        </p:txBody>
      </p:sp>
    </p:spTree>
    <p:extLst>
      <p:ext uri="{BB962C8B-B14F-4D97-AF65-F5344CB8AC3E}">
        <p14:creationId xmlns:p14="http://schemas.microsoft.com/office/powerpoint/2010/main" val="8302378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45000"/>
    </mc:Choice>
    <mc:Fallback xmlns="">
      <p:transition spd="slow" advClick="0" advTm="45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 xmlns:a16="http://schemas.microsoft.com/office/drawing/2014/main" id="{6FEE31FA-1050-4F13-8D07-B502A5667128}"/>
              </a:ext>
            </a:extLst>
          </p:cNvPr>
          <p:cNvPicPr>
            <a:picLocks noChangeAspect="1"/>
          </p:cNvPicPr>
          <p:nvPr/>
        </p:nvPicPr>
        <p:blipFill>
          <a:blip r:embed="rId3"/>
          <a:stretch>
            <a:fillRect/>
          </a:stretch>
        </p:blipFill>
        <p:spPr>
          <a:xfrm>
            <a:off x="0" y="0"/>
            <a:ext cx="4257894" cy="6858000"/>
          </a:xfrm>
          <a:prstGeom prst="rect">
            <a:avLst/>
          </a:prstGeom>
        </p:spPr>
      </p:pic>
      <p:sp>
        <p:nvSpPr>
          <p:cNvPr id="9" name="Rectangle 8">
            <a:extLst>
              <a:ext uri="{FF2B5EF4-FFF2-40B4-BE49-F238E27FC236}">
                <a16:creationId xmlns="" xmlns:a16="http://schemas.microsoft.com/office/drawing/2014/main" id="{1ED3C57B-3FD1-47F9-B792-D285A3282CCE}"/>
              </a:ext>
            </a:extLst>
          </p:cNvPr>
          <p:cNvSpPr/>
          <p:nvPr/>
        </p:nvSpPr>
        <p:spPr>
          <a:xfrm>
            <a:off x="1940754" y="424780"/>
            <a:ext cx="9665092" cy="1098214"/>
          </a:xfrm>
          <a:prstGeom prst="rect">
            <a:avLst/>
          </a:prstGeom>
          <a:solidFill>
            <a:schemeClr val="bg1">
              <a:lumMod val="95000"/>
              <a:alpha val="68000"/>
            </a:schemeClr>
          </a:solidFill>
          <a:ln w="349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 xmlns:a16="http://schemas.microsoft.com/office/drawing/2014/main" id="{068696E5-1CB6-46CC-ADC5-A916C9C9F6A1}"/>
              </a:ext>
            </a:extLst>
          </p:cNvPr>
          <p:cNvSpPr/>
          <p:nvPr/>
        </p:nvSpPr>
        <p:spPr>
          <a:xfrm>
            <a:off x="1940754" y="2554571"/>
            <a:ext cx="8256111" cy="3508653"/>
          </a:xfrm>
          <a:prstGeom prst="rect">
            <a:avLst/>
          </a:prstGeom>
          <a:solidFill>
            <a:schemeClr val="bg1">
              <a:lumMod val="95000"/>
              <a:alpha val="68000"/>
            </a:schemeClr>
          </a:solidFill>
          <a:ln w="349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 xmlns:a16="http://schemas.microsoft.com/office/drawing/2014/main" id="{A766E9FC-CA88-4517-AB00-1FD483FBF588}"/>
              </a:ext>
            </a:extLst>
          </p:cNvPr>
          <p:cNvSpPr txBox="1"/>
          <p:nvPr/>
        </p:nvSpPr>
        <p:spPr>
          <a:xfrm>
            <a:off x="1995135" y="2566360"/>
            <a:ext cx="8256111" cy="3508653"/>
          </a:xfrm>
          <a:prstGeom prst="rect">
            <a:avLst/>
          </a:prstGeom>
          <a:solidFill>
            <a:schemeClr val="bg1">
              <a:alpha val="2000"/>
            </a:schemeClr>
          </a:solidFill>
        </p:spPr>
        <p:txBody>
          <a:bodyPr wrap="square" rtlCol="0">
            <a:spAutoFit/>
          </a:bodyPr>
          <a:lstStyle/>
          <a:p>
            <a:r>
              <a:rPr lang="en-CA" sz="2000" b="1" dirty="0">
                <a:latin typeface="Arial" panose="020B0604020202020204" pitchFamily="34" charset="0"/>
                <a:cs typeface="Arial" panose="020B0604020202020204" pitchFamily="34" charset="0"/>
              </a:rPr>
              <a:t>Ben Bradshaw, PHD  </a:t>
            </a:r>
            <a:r>
              <a:rPr lang="en-US" dirty="0">
                <a:latin typeface="Arial" panose="020B0604020202020204" pitchFamily="34" charset="0"/>
                <a:cs typeface="Arial" panose="020B0604020202020204" pitchFamily="34" charset="0"/>
              </a:rPr>
              <a:t>Professor of Geography &amp; Assistant Vice President </a:t>
            </a:r>
          </a:p>
          <a:p>
            <a:r>
              <a:rPr lang="en-US" dirty="0">
                <a:latin typeface="Arial" panose="020B0604020202020204" pitchFamily="34" charset="0"/>
                <a:cs typeface="Arial" panose="020B0604020202020204" pitchFamily="34" charset="0"/>
              </a:rPr>
              <a:t>                                        (Graduate Studies)</a:t>
            </a:r>
            <a:r>
              <a:rPr lang="en-CA"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University of Guelph </a:t>
            </a:r>
          </a:p>
          <a:p>
            <a:endParaRPr lang="en-US" sz="2000" dirty="0">
              <a:latin typeface="Arial" panose="020B0604020202020204" pitchFamily="34" charset="0"/>
              <a:cs typeface="Arial" panose="020B0604020202020204" pitchFamily="34" charset="0"/>
            </a:endParaRPr>
          </a:p>
          <a:p>
            <a:r>
              <a:rPr lang="en-CA" sz="2000" b="1" dirty="0">
                <a:latin typeface="Arial" panose="020B0604020202020204" pitchFamily="34" charset="0"/>
                <a:cs typeface="Arial" panose="020B0604020202020204" pitchFamily="34" charset="0"/>
              </a:rPr>
              <a:t>Celeste Haldane  </a:t>
            </a:r>
            <a:r>
              <a:rPr lang="en-CA" dirty="0">
                <a:latin typeface="Arial" panose="020B0604020202020204" pitchFamily="34" charset="0"/>
                <a:cs typeface="Arial" panose="020B0604020202020204" pitchFamily="34" charset="0"/>
              </a:rPr>
              <a:t>Chief Commissioner, BC Treaty Commission </a:t>
            </a:r>
          </a:p>
          <a:p>
            <a:endParaRPr lang="en-CA" sz="2000" dirty="0">
              <a:latin typeface="Arial" panose="020B0604020202020204" pitchFamily="34" charset="0"/>
              <a:cs typeface="Arial" panose="020B0604020202020204" pitchFamily="34" charset="0"/>
            </a:endParaRPr>
          </a:p>
          <a:p>
            <a:r>
              <a:rPr lang="en-CA" sz="2000" b="1" dirty="0">
                <a:latin typeface="Arial" panose="020B0604020202020204" pitchFamily="34" charset="0"/>
                <a:cs typeface="Arial" panose="020B0604020202020204" pitchFamily="34" charset="0"/>
              </a:rPr>
              <a:t>Kevin O'Callaghan  </a:t>
            </a:r>
            <a:r>
              <a:rPr lang="en-CA" dirty="0">
                <a:latin typeface="Arial" panose="020B0604020202020204" pitchFamily="34" charset="0"/>
                <a:cs typeface="Arial" panose="020B0604020202020204" pitchFamily="34" charset="0"/>
              </a:rPr>
              <a:t>Partner, Fasken </a:t>
            </a:r>
          </a:p>
          <a:p>
            <a:endParaRPr lang="en-CA" sz="2000" dirty="0">
              <a:latin typeface="Arial" panose="020B0604020202020204" pitchFamily="34" charset="0"/>
              <a:cs typeface="Arial" panose="020B0604020202020204" pitchFamily="34" charset="0"/>
            </a:endParaRPr>
          </a:p>
          <a:p>
            <a:r>
              <a:rPr lang="en-CA" sz="2000" b="1" dirty="0">
                <a:latin typeface="Arial" panose="020B0604020202020204" pitchFamily="34" charset="0"/>
                <a:cs typeface="Arial" panose="020B0604020202020204" pitchFamily="34" charset="0"/>
              </a:rPr>
              <a:t>Lorraine Land  </a:t>
            </a:r>
            <a:r>
              <a:rPr lang="en-CA" dirty="0">
                <a:latin typeface="Arial" panose="020B0604020202020204" pitchFamily="34" charset="0"/>
                <a:cs typeface="Arial" panose="020B0604020202020204" pitchFamily="34" charset="0"/>
              </a:rPr>
              <a:t>Partner, </a:t>
            </a:r>
            <a:r>
              <a:rPr lang="en-CA" dirty="0" err="1">
                <a:latin typeface="Arial" panose="020B0604020202020204" pitchFamily="34" charset="0"/>
                <a:cs typeface="Arial" panose="020B0604020202020204" pitchFamily="34" charset="0"/>
              </a:rPr>
              <a:t>Olthuis</a:t>
            </a:r>
            <a:r>
              <a:rPr lang="en-CA" dirty="0">
                <a:latin typeface="Arial" panose="020B0604020202020204" pitchFamily="34" charset="0"/>
                <a:cs typeface="Arial" panose="020B0604020202020204" pitchFamily="34" charset="0"/>
              </a:rPr>
              <a:t> </a:t>
            </a:r>
            <a:r>
              <a:rPr lang="en-CA" dirty="0" err="1">
                <a:latin typeface="Arial" panose="020B0604020202020204" pitchFamily="34" charset="0"/>
                <a:cs typeface="Arial" panose="020B0604020202020204" pitchFamily="34" charset="0"/>
              </a:rPr>
              <a:t>Kleer</a:t>
            </a:r>
            <a:r>
              <a:rPr lang="en-CA" dirty="0">
                <a:latin typeface="Arial" panose="020B0604020202020204" pitchFamily="34" charset="0"/>
                <a:cs typeface="Arial" panose="020B0604020202020204" pitchFamily="34" charset="0"/>
              </a:rPr>
              <a:t> Townshend LLP (OKT Law)</a:t>
            </a:r>
            <a:r>
              <a:rPr lang="en-CA" sz="2000" dirty="0">
                <a:latin typeface="Arial" panose="020B0604020202020204" pitchFamily="34" charset="0"/>
                <a:cs typeface="Arial" panose="020B0604020202020204" pitchFamily="34" charset="0"/>
              </a:rPr>
              <a:t> </a:t>
            </a:r>
          </a:p>
          <a:p>
            <a:endParaRPr lang="en-CA" sz="2000" dirty="0">
              <a:latin typeface="Arial" panose="020B0604020202020204" pitchFamily="34" charset="0"/>
              <a:cs typeface="Arial" panose="020B0604020202020204" pitchFamily="34" charset="0"/>
            </a:endParaRPr>
          </a:p>
          <a:p>
            <a:r>
              <a:rPr lang="en-CA" sz="2000" b="1" dirty="0">
                <a:latin typeface="Arial" panose="020B0604020202020204" pitchFamily="34" charset="0"/>
                <a:cs typeface="Arial" panose="020B0604020202020204" pitchFamily="34" charset="0"/>
              </a:rPr>
              <a:t>Mark Cliffe-Phillips  </a:t>
            </a:r>
            <a:r>
              <a:rPr lang="en-CA" dirty="0">
                <a:latin typeface="Arial" panose="020B0604020202020204" pitchFamily="34" charset="0"/>
                <a:cs typeface="Arial" panose="020B0604020202020204" pitchFamily="34" charset="0"/>
              </a:rPr>
              <a:t>Executive Director, Mackenzie Valley Review Board </a:t>
            </a:r>
          </a:p>
          <a:p>
            <a:endParaRPr lang="en-CA" sz="24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 xmlns:a16="http://schemas.microsoft.com/office/drawing/2014/main" id="{29A84DC8-637D-443C-A4D0-FDB579F438F4}"/>
              </a:ext>
            </a:extLst>
          </p:cNvPr>
          <p:cNvSpPr txBox="1"/>
          <p:nvPr/>
        </p:nvSpPr>
        <p:spPr>
          <a:xfrm>
            <a:off x="939644" y="503000"/>
            <a:ext cx="11396133" cy="1384995"/>
          </a:xfrm>
          <a:prstGeom prst="rect">
            <a:avLst/>
          </a:prstGeom>
          <a:noFill/>
        </p:spPr>
        <p:txBody>
          <a:bodyPr wrap="square" rtlCol="0">
            <a:spAutoFit/>
          </a:bodyPr>
          <a:lstStyle/>
          <a:p>
            <a:pPr algn="ctr"/>
            <a:r>
              <a:rPr lang="en-CA" sz="2800" b="1" dirty="0">
                <a:latin typeface="Arial" panose="020B0604020202020204" pitchFamily="34" charset="0"/>
                <a:cs typeface="Arial" panose="020B0604020202020204" pitchFamily="34" charset="0"/>
              </a:rPr>
              <a:t>The Role of Environmental Assessment in Facilitating </a:t>
            </a:r>
          </a:p>
          <a:p>
            <a:pPr algn="ctr"/>
            <a:r>
              <a:rPr lang="en-CA" sz="2800" b="1" dirty="0">
                <a:latin typeface="Arial" panose="020B0604020202020204" pitchFamily="34" charset="0"/>
                <a:cs typeface="Arial" panose="020B0604020202020204" pitchFamily="34" charset="0"/>
              </a:rPr>
              <a:t>or Achieving Free, Prior, Informed Consent (FPIC)</a:t>
            </a:r>
          </a:p>
          <a:p>
            <a:r>
              <a:rPr lang="en-CA" sz="2800" dirty="0">
                <a:solidFill>
                  <a:sysClr val="windowText" lastClr="000000"/>
                </a:solidFill>
              </a:rPr>
              <a:t> </a:t>
            </a:r>
          </a:p>
        </p:txBody>
      </p:sp>
    </p:spTree>
    <p:extLst>
      <p:ext uri="{BB962C8B-B14F-4D97-AF65-F5344CB8AC3E}">
        <p14:creationId xmlns:p14="http://schemas.microsoft.com/office/powerpoint/2010/main" val="3364448764"/>
      </p:ext>
    </p:extLst>
  </p:cSld>
  <p:clrMapOvr>
    <a:masterClrMapping/>
  </p:clrMapOvr>
  <mc:AlternateContent xmlns:mc="http://schemas.openxmlformats.org/markup-compatibility/2006" xmlns:p14="http://schemas.microsoft.com/office/powerpoint/2010/main">
    <mc:Choice Requires="p14">
      <p:transition spd="slow" p14:dur="2000" advClick="0" advTm="45000"/>
    </mc:Choice>
    <mc:Fallback xmlns="">
      <p:transition spd="slow" advClick="0" advTm="45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 xmlns:a16="http://schemas.microsoft.com/office/drawing/2014/main" id="{5F0A30E2-6D2C-46C1-B71B-631578C5808D}"/>
              </a:ext>
            </a:extLst>
          </p:cNvPr>
          <p:cNvPicPr>
            <a:picLocks noGrp="1" noChangeAspect="1"/>
          </p:cNvPicPr>
          <p:nvPr>
            <p:ph idx="1"/>
          </p:nvPr>
        </p:nvPicPr>
        <p:blipFill>
          <a:blip r:embed="rId3"/>
          <a:stretch>
            <a:fillRect/>
          </a:stretch>
        </p:blipFill>
        <p:spPr>
          <a:xfrm>
            <a:off x="411829" y="188464"/>
            <a:ext cx="11398589" cy="6491542"/>
          </a:xfrm>
          <a:prstGeom prst="rect">
            <a:avLst/>
          </a:prstGeom>
        </p:spPr>
      </p:pic>
    </p:spTree>
    <p:extLst>
      <p:ext uri="{BB962C8B-B14F-4D97-AF65-F5344CB8AC3E}">
        <p14:creationId xmlns:p14="http://schemas.microsoft.com/office/powerpoint/2010/main" val="964962872"/>
      </p:ext>
    </p:extLst>
  </p:cSld>
  <p:clrMapOvr>
    <a:masterClrMapping/>
  </p:clrMapOvr>
  <mc:AlternateContent xmlns:mc="http://schemas.openxmlformats.org/markup-compatibility/2006" xmlns:p14="http://schemas.microsoft.com/office/powerpoint/2010/main">
    <mc:Choice Requires="p14">
      <p:transition spd="slow" p14:dur="2000" advClick="0" advTm="45000"/>
    </mc:Choice>
    <mc:Fallback xmlns="">
      <p:transition spd="slow" advClick="0" advTm="45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 xmlns:a16="http://schemas.microsoft.com/office/drawing/2014/main" id="{FBC6D480-D712-4AA6-837A-04B9843D5A7A}"/>
              </a:ext>
            </a:extLst>
          </p:cNvPr>
          <p:cNvPicPr>
            <a:picLocks noGrp="1" noChangeAspect="1"/>
          </p:cNvPicPr>
          <p:nvPr>
            <p:ph idx="1"/>
          </p:nvPr>
        </p:nvPicPr>
        <p:blipFill>
          <a:blip r:embed="rId3"/>
          <a:stretch>
            <a:fillRect/>
          </a:stretch>
        </p:blipFill>
        <p:spPr>
          <a:xfrm>
            <a:off x="432769" y="263501"/>
            <a:ext cx="11112404" cy="6330998"/>
          </a:xfrm>
          <a:prstGeom prst="rect">
            <a:avLst/>
          </a:prstGeom>
        </p:spPr>
      </p:pic>
    </p:spTree>
    <p:extLst>
      <p:ext uri="{BB962C8B-B14F-4D97-AF65-F5344CB8AC3E}">
        <p14:creationId xmlns:p14="http://schemas.microsoft.com/office/powerpoint/2010/main" val="268040178"/>
      </p:ext>
    </p:extLst>
  </p:cSld>
  <p:clrMapOvr>
    <a:masterClrMapping/>
  </p:clrMapOvr>
  <mc:AlternateContent xmlns:mc="http://schemas.openxmlformats.org/markup-compatibility/2006" xmlns:p14="http://schemas.microsoft.com/office/powerpoint/2010/main">
    <mc:Choice Requires="p14">
      <p:transition spd="slow" p14:dur="2000" advClick="0" advTm="45000"/>
    </mc:Choice>
    <mc:Fallback xmlns="">
      <p:transition spd="slow" advClick="0" advTm="45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 xmlns:a16="http://schemas.microsoft.com/office/drawing/2014/main" id="{F0339596-B300-4C88-892D-73201C470DE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b="26232"/>
          <a:stretch/>
        </p:blipFill>
        <p:spPr>
          <a:xfrm>
            <a:off x="321731" y="321732"/>
            <a:ext cx="5728548" cy="6214533"/>
          </a:xfrm>
          <a:prstGeom prst="rect">
            <a:avLst/>
          </a:prstGeom>
        </p:spPr>
      </p:pic>
      <p:pic>
        <p:nvPicPr>
          <p:cNvPr id="8" name="Picture 7">
            <a:extLst>
              <a:ext uri="{FF2B5EF4-FFF2-40B4-BE49-F238E27FC236}">
                <a16:creationId xmlns="" xmlns:a16="http://schemas.microsoft.com/office/drawing/2014/main" id="{C64CBC4D-579D-4B82-A041-02A18CA36E8C}"/>
              </a:ext>
            </a:extLst>
          </p:cNvPr>
          <p:cNvPicPr>
            <a:picLocks noChangeAspect="1"/>
          </p:cNvPicPr>
          <p:nvPr/>
        </p:nvPicPr>
        <p:blipFill rotWithShape="1">
          <a:blip r:embed="rId4"/>
          <a:srcRect b="18908"/>
          <a:stretch/>
        </p:blipFill>
        <p:spPr>
          <a:xfrm>
            <a:off x="6141721" y="321732"/>
            <a:ext cx="5728547" cy="6214533"/>
          </a:xfrm>
          <a:prstGeom prst="rect">
            <a:avLst/>
          </a:prstGeom>
        </p:spPr>
      </p:pic>
    </p:spTree>
    <p:extLst>
      <p:ext uri="{BB962C8B-B14F-4D97-AF65-F5344CB8AC3E}">
        <p14:creationId xmlns:p14="http://schemas.microsoft.com/office/powerpoint/2010/main" val="550470352"/>
      </p:ext>
    </p:extLst>
  </p:cSld>
  <p:clrMapOvr>
    <a:masterClrMapping/>
  </p:clrMapOvr>
  <mc:AlternateContent xmlns:mc="http://schemas.openxmlformats.org/markup-compatibility/2006" xmlns:p14="http://schemas.microsoft.com/office/powerpoint/2010/main">
    <mc:Choice Requires="p14">
      <p:transition spd="slow" p14:dur="2000" advClick="0" advTm="45000"/>
    </mc:Choice>
    <mc:Fallback xmlns="">
      <p:transition spd="slow" advClick="0" advTm="45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628FD1A1-1DAE-41CB-B708-CABE0DAAFE4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8204200" y="0"/>
            <a:ext cx="4250913" cy="6858000"/>
          </a:xfrm>
          <a:prstGeom prst="rect">
            <a:avLst/>
          </a:prstGeom>
        </p:spPr>
      </p:pic>
      <p:sp>
        <p:nvSpPr>
          <p:cNvPr id="4" name="TextBox 3">
            <a:extLst>
              <a:ext uri="{FF2B5EF4-FFF2-40B4-BE49-F238E27FC236}">
                <a16:creationId xmlns="" xmlns:a16="http://schemas.microsoft.com/office/drawing/2014/main" id="{BCF4DEE0-A9E3-B242-B927-8F5AD924B6FA}"/>
              </a:ext>
            </a:extLst>
          </p:cNvPr>
          <p:cNvSpPr txBox="1"/>
          <p:nvPr/>
        </p:nvSpPr>
        <p:spPr>
          <a:xfrm>
            <a:off x="0" y="223828"/>
            <a:ext cx="7772400" cy="1384995"/>
          </a:xfrm>
          <a:prstGeom prst="rect">
            <a:avLst/>
          </a:prstGeom>
          <a:noFill/>
        </p:spPr>
        <p:txBody>
          <a:bodyPr wrap="square" rtlCol="0">
            <a:spAutoFit/>
          </a:bodyPr>
          <a:lstStyle/>
          <a:p>
            <a:pPr algn="ctr"/>
            <a:r>
              <a:rPr lang="en-CA" sz="2800" b="1" dirty="0">
                <a:solidFill>
                  <a:schemeClr val="bg1"/>
                </a:solidFill>
                <a:latin typeface="Arial" panose="020B0604020202020204" pitchFamily="34" charset="0"/>
                <a:cs typeface="Arial" panose="020B0604020202020204" pitchFamily="34" charset="0"/>
              </a:rPr>
              <a:t>Origins Of The UN Declaration </a:t>
            </a:r>
          </a:p>
          <a:p>
            <a:pPr algn="ctr"/>
            <a:r>
              <a:rPr lang="en-CA" sz="2800" b="1" dirty="0">
                <a:solidFill>
                  <a:schemeClr val="bg1"/>
                </a:solidFill>
                <a:latin typeface="Arial" panose="020B0604020202020204" pitchFamily="34" charset="0"/>
                <a:cs typeface="Arial" panose="020B0604020202020204" pitchFamily="34" charset="0"/>
              </a:rPr>
              <a:t>and</a:t>
            </a:r>
          </a:p>
          <a:p>
            <a:pPr algn="ctr"/>
            <a:r>
              <a:rPr lang="en-CA" sz="2800" b="1" dirty="0">
                <a:solidFill>
                  <a:schemeClr val="bg1"/>
                </a:solidFill>
                <a:latin typeface="Arial" panose="020B0604020202020204" pitchFamily="34" charset="0"/>
                <a:cs typeface="Arial" panose="020B0604020202020204" pitchFamily="34" charset="0"/>
              </a:rPr>
              <a:t>Canada’s Endorsement</a:t>
            </a:r>
          </a:p>
        </p:txBody>
      </p:sp>
      <p:sp>
        <p:nvSpPr>
          <p:cNvPr id="2" name="Rectangle 1">
            <a:extLst>
              <a:ext uri="{FF2B5EF4-FFF2-40B4-BE49-F238E27FC236}">
                <a16:creationId xmlns="" xmlns:a16="http://schemas.microsoft.com/office/drawing/2014/main" id="{E9348471-DC01-4E89-B52C-0C2043E1A073}"/>
              </a:ext>
            </a:extLst>
          </p:cNvPr>
          <p:cNvSpPr/>
          <p:nvPr/>
        </p:nvSpPr>
        <p:spPr>
          <a:xfrm>
            <a:off x="783928" y="2140634"/>
            <a:ext cx="7331952" cy="4493538"/>
          </a:xfrm>
          <a:prstGeom prst="rect">
            <a:avLst/>
          </a:prstGeom>
        </p:spPr>
        <p:txBody>
          <a:bodyPr wrap="square">
            <a:spAutoFit/>
          </a:bodyPr>
          <a:lstStyle/>
          <a:p>
            <a:pPr marL="285750" indent="-285750">
              <a:buFont typeface="Arial" panose="020B0604020202020204" pitchFamily="34" charset="0"/>
              <a:buChar char="•"/>
            </a:pPr>
            <a:r>
              <a:rPr lang="en-CA" dirty="0">
                <a:solidFill>
                  <a:schemeClr val="bg1"/>
                </a:solidFill>
                <a:latin typeface="Arial" panose="020B0604020202020204" pitchFamily="34" charset="0"/>
                <a:cs typeface="Arial" panose="020B0604020202020204" pitchFamily="34" charset="0"/>
              </a:rPr>
              <a:t>The UN Declaration on the Rights of Indigenous Peoples [UN Declaration] began with UN working groups as early as 1982. </a:t>
            </a:r>
          </a:p>
          <a:p>
            <a:pPr marL="285750" indent="-285750">
              <a:buFont typeface="Arial" panose="020B0604020202020204" pitchFamily="34" charset="0"/>
              <a:buChar char="•"/>
            </a:pPr>
            <a:endParaRPr lang="en-CA" sz="8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CA" dirty="0">
                <a:solidFill>
                  <a:schemeClr val="bg1"/>
                </a:solidFill>
                <a:latin typeface="Arial" panose="020B0604020202020204" pitchFamily="34" charset="0"/>
                <a:cs typeface="Arial" panose="020B0604020202020204" pitchFamily="34" charset="0"/>
              </a:rPr>
              <a:t>2006, UN Human Rights Council accepts draft Declaration</a:t>
            </a:r>
          </a:p>
          <a:p>
            <a:pPr marL="285750" indent="-285750">
              <a:buFont typeface="Arial" panose="020B0604020202020204" pitchFamily="34" charset="0"/>
              <a:buChar char="•"/>
            </a:pPr>
            <a:endParaRPr lang="en-CA" sz="8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CA" dirty="0">
                <a:solidFill>
                  <a:schemeClr val="bg1"/>
                </a:solidFill>
                <a:latin typeface="Arial" panose="020B0604020202020204" pitchFamily="34" charset="0"/>
                <a:cs typeface="Arial" panose="020B0604020202020204" pitchFamily="34" charset="0"/>
              </a:rPr>
              <a:t>2007 the UN Declaration was adopted by a majority of the UN General Assembly, Canada initially opposed the adoption.</a:t>
            </a:r>
          </a:p>
          <a:p>
            <a:endParaRPr lang="en-CA" dirty="0">
              <a:solidFill>
                <a:schemeClr val="bg1"/>
              </a:solidFill>
              <a:latin typeface="Arial" panose="020B0604020202020204" pitchFamily="34" charset="0"/>
              <a:cs typeface="Arial" panose="020B0604020202020204" pitchFamily="34" charset="0"/>
            </a:endParaRPr>
          </a:p>
          <a:p>
            <a:r>
              <a:rPr lang="en-CA" dirty="0">
                <a:solidFill>
                  <a:schemeClr val="bg1"/>
                </a:solidFill>
                <a:latin typeface="Arial" panose="020B0604020202020204" pitchFamily="34" charset="0"/>
                <a:cs typeface="Arial" panose="020B0604020202020204" pitchFamily="34" charset="0"/>
              </a:rPr>
              <a:t>The UN Declaration right to FPIC is in Article 32 (2):</a:t>
            </a:r>
          </a:p>
          <a:p>
            <a:endParaRPr lang="en-CA" dirty="0">
              <a:solidFill>
                <a:schemeClr val="bg1"/>
              </a:solidFill>
              <a:latin typeface="Arial" panose="020B0604020202020204" pitchFamily="34" charset="0"/>
              <a:cs typeface="Arial" panose="020B0604020202020204" pitchFamily="34" charset="0"/>
            </a:endParaRPr>
          </a:p>
          <a:p>
            <a:pPr lvl="1"/>
            <a:r>
              <a:rPr lang="en-CA" b="1" dirty="0">
                <a:solidFill>
                  <a:schemeClr val="bg1"/>
                </a:solidFill>
                <a:latin typeface="Arial" panose="020B0604020202020204" pitchFamily="34" charset="0"/>
                <a:cs typeface="Arial" panose="020B0604020202020204" pitchFamily="34" charset="0"/>
              </a:rPr>
              <a:t>States shall consult and cooperate in good faith with the indigenous peoples concerned through their own representative institutions in order to obtain their free and informed consent prior to the approval of any project affecting their lands or territories and other resources, particularly in connection with the development, utilization or exploitation of mineral, water or other resources</a:t>
            </a:r>
          </a:p>
        </p:txBody>
      </p:sp>
    </p:spTree>
    <p:extLst>
      <p:ext uri="{BB962C8B-B14F-4D97-AF65-F5344CB8AC3E}">
        <p14:creationId xmlns:p14="http://schemas.microsoft.com/office/powerpoint/2010/main" val="4122000082"/>
      </p:ext>
    </p:extLst>
  </p:cSld>
  <p:clrMapOvr>
    <a:masterClrMapping/>
  </p:clrMapOvr>
  <mc:AlternateContent xmlns:mc="http://schemas.openxmlformats.org/markup-compatibility/2006" xmlns:p14="http://schemas.microsoft.com/office/powerpoint/2010/main">
    <mc:Choice Requires="p14">
      <p:transition spd="slow" p14:dur="2000" advClick="0" advTm="45000"/>
    </mc:Choice>
    <mc:Fallback xmlns="">
      <p:transition spd="slow" advClick="0" advTm="45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DD5FD6C1-DE05-493C-A6C7-8C68A688A5E5}"/>
              </a:ext>
            </a:extLst>
          </p:cNvPr>
          <p:cNvSpPr>
            <a:spLocks noGrp="1"/>
          </p:cNvSpPr>
          <p:nvPr>
            <p:ph idx="1"/>
          </p:nvPr>
        </p:nvSpPr>
        <p:spPr>
          <a:xfrm>
            <a:off x="4350855" y="1351565"/>
            <a:ext cx="6918278" cy="5367265"/>
          </a:xfrm>
        </p:spPr>
        <p:txBody>
          <a:bodyPr>
            <a:normAutofit/>
          </a:bodyPr>
          <a:lstStyle/>
          <a:p>
            <a:pPr>
              <a:lnSpc>
                <a:spcPct val="100000"/>
              </a:lnSpc>
            </a:pPr>
            <a:r>
              <a:rPr lang="en-CA" sz="2000" dirty="0">
                <a:latin typeface="Arial" panose="020B0604020202020204" pitchFamily="34" charset="0"/>
                <a:cs typeface="Arial" panose="020B0604020202020204" pitchFamily="34" charset="0"/>
              </a:rPr>
              <a:t>November 2010, Canada announced its endorsement </a:t>
            </a:r>
            <a:r>
              <a:rPr lang="en-CA" sz="2000" u="sng" dirty="0">
                <a:latin typeface="Arial" panose="020B0604020202020204" pitchFamily="34" charset="0"/>
                <a:cs typeface="Arial" panose="020B0604020202020204" pitchFamily="34" charset="0"/>
              </a:rPr>
              <a:t>with qualifications </a:t>
            </a:r>
            <a:r>
              <a:rPr lang="en-CA" sz="2000" dirty="0">
                <a:latin typeface="Arial" panose="020B0604020202020204" pitchFamily="34" charset="0"/>
                <a:cs typeface="Arial" panose="020B0604020202020204" pitchFamily="34" charset="0"/>
              </a:rPr>
              <a:t>of the UN Declaration, referencing it an  “aspirational” and “non-legally-binding” document. </a:t>
            </a:r>
          </a:p>
          <a:p>
            <a:endParaRPr lang="en-CA" sz="2000" dirty="0">
              <a:latin typeface="Arial" panose="020B0604020202020204" pitchFamily="34" charset="0"/>
              <a:cs typeface="Arial" panose="020B0604020202020204" pitchFamily="34" charset="0"/>
            </a:endParaRPr>
          </a:p>
          <a:p>
            <a:r>
              <a:rPr lang="en-CA" sz="2000" dirty="0">
                <a:latin typeface="Arial" panose="020B0604020202020204" pitchFamily="34" charset="0"/>
                <a:cs typeface="Arial" panose="020B0604020202020204" pitchFamily="34" charset="0"/>
              </a:rPr>
              <a:t>May 2016, Canada </a:t>
            </a:r>
            <a:r>
              <a:rPr lang="en-CA" sz="2000" u="sng" dirty="0">
                <a:latin typeface="Arial" panose="020B0604020202020204" pitchFamily="34" charset="0"/>
                <a:cs typeface="Arial" panose="020B0604020202020204" pitchFamily="34" charset="0"/>
              </a:rPr>
              <a:t>fully endorsed </a:t>
            </a:r>
            <a:r>
              <a:rPr lang="en-CA" sz="2000" dirty="0">
                <a:latin typeface="Arial" panose="020B0604020202020204" pitchFamily="34" charset="0"/>
                <a:cs typeface="Arial" panose="020B0604020202020204" pitchFamily="34" charset="0"/>
              </a:rPr>
              <a:t>the UN Declaration on following the election of the current federal government. </a:t>
            </a:r>
          </a:p>
          <a:p>
            <a:endParaRPr lang="en-CA" sz="2000" dirty="0">
              <a:latin typeface="Arial" panose="020B0604020202020204" pitchFamily="34" charset="0"/>
              <a:cs typeface="Arial" panose="020B0604020202020204" pitchFamily="34" charset="0"/>
            </a:endParaRPr>
          </a:p>
          <a:p>
            <a:r>
              <a:rPr lang="en-CA" sz="2000" dirty="0">
                <a:latin typeface="Arial" panose="020B0604020202020204" pitchFamily="34" charset="0"/>
                <a:cs typeface="Arial" panose="020B0604020202020204" pitchFamily="34" charset="0"/>
              </a:rPr>
              <a:t>The endorsement continued the language used by the previous government that </a:t>
            </a:r>
            <a:r>
              <a:rPr lang="en-CA" sz="2000" u="sng" dirty="0">
                <a:latin typeface="Arial" panose="020B0604020202020204" pitchFamily="34" charset="0"/>
                <a:cs typeface="Arial" panose="020B0604020202020204" pitchFamily="34" charset="0"/>
              </a:rPr>
              <a:t>the UN Declaration be implemented in accordance with the Canadian Constitution.</a:t>
            </a:r>
          </a:p>
          <a:p>
            <a:pPr marL="0" indent="0">
              <a:buNone/>
            </a:pPr>
            <a:endParaRPr lang="en-CA" sz="2000" dirty="0">
              <a:latin typeface="Arial" panose="020B0604020202020204" pitchFamily="34" charset="0"/>
              <a:cs typeface="Arial" panose="020B0604020202020204" pitchFamily="34" charset="0"/>
            </a:endParaRPr>
          </a:p>
          <a:p>
            <a:pPr marL="0" indent="0">
              <a:buNone/>
            </a:pPr>
            <a:endParaRPr lang="en-CA" dirty="0"/>
          </a:p>
        </p:txBody>
      </p:sp>
      <p:pic>
        <p:nvPicPr>
          <p:cNvPr id="4" name="Picture 3">
            <a:extLst>
              <a:ext uri="{FF2B5EF4-FFF2-40B4-BE49-F238E27FC236}">
                <a16:creationId xmlns="" xmlns:a16="http://schemas.microsoft.com/office/drawing/2014/main" id="{1552DF39-CEC8-4C11-AF40-64E3A4A68E5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75" y="0"/>
            <a:ext cx="4149090" cy="6858000"/>
          </a:xfrm>
          <a:prstGeom prst="rect">
            <a:avLst/>
          </a:prstGeom>
        </p:spPr>
      </p:pic>
    </p:spTree>
    <p:extLst>
      <p:ext uri="{BB962C8B-B14F-4D97-AF65-F5344CB8AC3E}">
        <p14:creationId xmlns:p14="http://schemas.microsoft.com/office/powerpoint/2010/main" val="3334295733"/>
      </p:ext>
    </p:extLst>
  </p:cSld>
  <p:clrMapOvr>
    <a:masterClrMapping/>
  </p:clrMapOvr>
  <mc:AlternateContent xmlns:mc="http://schemas.openxmlformats.org/markup-compatibility/2006" xmlns:p14="http://schemas.microsoft.com/office/powerpoint/2010/main">
    <mc:Choice Requires="p14">
      <p:transition spd="slow" p14:dur="2000" advClick="0" advTm="45000"/>
    </mc:Choice>
    <mc:Fallback xmlns="">
      <p:transition spd="slow" advClick="0" advTm="45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C26775DE-7451-4270-AC23-C6C4819A3865}"/>
              </a:ext>
            </a:extLst>
          </p:cNvPr>
          <p:cNvSpPr>
            <a:spLocks noGrp="1"/>
          </p:cNvSpPr>
          <p:nvPr>
            <p:ph idx="1"/>
          </p:nvPr>
        </p:nvSpPr>
        <p:spPr>
          <a:xfrm>
            <a:off x="433949" y="1219200"/>
            <a:ext cx="6754251" cy="5155343"/>
          </a:xfrm>
        </p:spPr>
        <p:txBody>
          <a:bodyPr>
            <a:normAutofit fontScale="77500" lnSpcReduction="20000"/>
          </a:bodyPr>
          <a:lstStyle/>
          <a:p>
            <a:pPr marL="0" indent="0">
              <a:lnSpc>
                <a:spcPct val="120000"/>
              </a:lnSpc>
              <a:buNone/>
            </a:pPr>
            <a:r>
              <a:rPr lang="en-CA" sz="2000" dirty="0">
                <a:solidFill>
                  <a:schemeClr val="bg1"/>
                </a:solidFill>
                <a:latin typeface="Arial" panose="020B0604020202020204" pitchFamily="34" charset="0"/>
                <a:cs typeface="Arial" panose="020B0604020202020204" pitchFamily="34" charset="0"/>
              </a:rPr>
              <a:t>Bill C – 262, </a:t>
            </a:r>
            <a:r>
              <a:rPr lang="en-CA" sz="2000" i="1" dirty="0">
                <a:solidFill>
                  <a:schemeClr val="bg1"/>
                </a:solidFill>
                <a:latin typeface="Arial" panose="020B0604020202020204" pitchFamily="34" charset="0"/>
                <a:cs typeface="Arial" panose="020B0604020202020204" pitchFamily="34" charset="0"/>
              </a:rPr>
              <a:t>An Act to ensure that the laws of Canada are in harmony with the United Nations Declaration on the Rights of Indigenous Peoples </a:t>
            </a:r>
            <a:r>
              <a:rPr lang="en-CA" sz="2000" dirty="0">
                <a:solidFill>
                  <a:schemeClr val="bg1"/>
                </a:solidFill>
                <a:latin typeface="Arial" panose="020B0604020202020204" pitchFamily="34" charset="0"/>
                <a:cs typeface="Arial" panose="020B0604020202020204" pitchFamily="34" charset="0"/>
              </a:rPr>
              <a:t>(the “UNDRIP Act”)</a:t>
            </a:r>
          </a:p>
          <a:p>
            <a:pPr marL="0" indent="0">
              <a:buNone/>
            </a:pPr>
            <a:endParaRPr lang="en-CA" sz="1100" dirty="0">
              <a:solidFill>
                <a:schemeClr val="bg1"/>
              </a:solidFill>
              <a:latin typeface="Arial" panose="020B0604020202020204" pitchFamily="34" charset="0"/>
              <a:cs typeface="Arial" panose="020B0604020202020204" pitchFamily="34" charset="0"/>
            </a:endParaRPr>
          </a:p>
          <a:p>
            <a:pPr marL="0" indent="0">
              <a:buNone/>
            </a:pPr>
            <a:r>
              <a:rPr lang="en-CA" sz="2000" dirty="0">
                <a:solidFill>
                  <a:schemeClr val="bg1"/>
                </a:solidFill>
                <a:latin typeface="Arial" panose="020B0604020202020204" pitchFamily="34" charset="0"/>
                <a:cs typeface="Arial" panose="020B0604020202020204" pitchFamily="34" charset="0"/>
              </a:rPr>
              <a:t>Requires Canada, in consultation and cooperation with Indigenous peoples:</a:t>
            </a:r>
          </a:p>
          <a:p>
            <a:pPr marL="0" indent="0">
              <a:buNone/>
            </a:pPr>
            <a:endParaRPr lang="en-CA" sz="1900" dirty="0">
              <a:solidFill>
                <a:schemeClr val="bg1"/>
              </a:solidFill>
              <a:latin typeface="Arial" panose="020B0604020202020204" pitchFamily="34" charset="0"/>
              <a:cs typeface="Arial" panose="020B0604020202020204" pitchFamily="34" charset="0"/>
            </a:endParaRPr>
          </a:p>
          <a:p>
            <a:pPr lvl="1">
              <a:buFont typeface="Arial" panose="020B0604020202020204" pitchFamily="34" charset="0"/>
              <a:buChar char="•"/>
            </a:pPr>
            <a:r>
              <a:rPr lang="en-CA" sz="1900" dirty="0">
                <a:solidFill>
                  <a:schemeClr val="bg1"/>
                </a:solidFill>
                <a:latin typeface="Arial" panose="020B0604020202020204" pitchFamily="34" charset="0"/>
                <a:cs typeface="Arial" panose="020B0604020202020204" pitchFamily="34" charset="0"/>
              </a:rPr>
              <a:t>Must take all measures necessary to ensure that the laws of Canada are consistent with the United Nations Declaration.</a:t>
            </a:r>
          </a:p>
          <a:p>
            <a:pPr lvl="1">
              <a:buFont typeface="Arial" panose="020B0604020202020204" pitchFamily="34" charset="0"/>
              <a:buChar char="•"/>
            </a:pPr>
            <a:endParaRPr lang="en-CA" sz="1900" dirty="0">
              <a:solidFill>
                <a:schemeClr val="bg1"/>
              </a:solidFill>
              <a:latin typeface="Arial" panose="020B0604020202020204" pitchFamily="34" charset="0"/>
              <a:cs typeface="Arial" panose="020B0604020202020204" pitchFamily="34" charset="0"/>
            </a:endParaRPr>
          </a:p>
          <a:p>
            <a:pPr lvl="1">
              <a:buFont typeface="Arial" panose="020B0604020202020204" pitchFamily="34" charset="0"/>
              <a:buChar char="•"/>
            </a:pPr>
            <a:r>
              <a:rPr lang="en-CA" sz="1900" dirty="0">
                <a:solidFill>
                  <a:schemeClr val="bg1"/>
                </a:solidFill>
                <a:latin typeface="Arial" panose="020B0604020202020204" pitchFamily="34" charset="0"/>
                <a:cs typeface="Arial" panose="020B0604020202020204" pitchFamily="34" charset="0"/>
              </a:rPr>
              <a:t>Develop and implement a national action plan to achieve the objectives of the UN Declaration</a:t>
            </a:r>
          </a:p>
          <a:p>
            <a:pPr lvl="1">
              <a:buFont typeface="Arial" panose="020B0604020202020204" pitchFamily="34" charset="0"/>
              <a:buChar char="•"/>
            </a:pPr>
            <a:endParaRPr lang="en-CA" sz="1900" dirty="0">
              <a:solidFill>
                <a:schemeClr val="bg1"/>
              </a:solidFill>
              <a:latin typeface="Arial" panose="020B0604020202020204" pitchFamily="34" charset="0"/>
              <a:cs typeface="Arial" panose="020B0604020202020204" pitchFamily="34" charset="0"/>
            </a:endParaRPr>
          </a:p>
          <a:p>
            <a:pPr lvl="1">
              <a:buFont typeface="Arial" panose="020B0604020202020204" pitchFamily="34" charset="0"/>
              <a:buChar char="•"/>
            </a:pPr>
            <a:r>
              <a:rPr lang="en-CA" sz="1900" dirty="0">
                <a:solidFill>
                  <a:schemeClr val="bg1"/>
                </a:solidFill>
                <a:latin typeface="Arial" panose="020B0604020202020204" pitchFamily="34" charset="0"/>
                <a:cs typeface="Arial" panose="020B0604020202020204" pitchFamily="34" charset="0"/>
              </a:rPr>
              <a:t>In addition, there will be an annual reporting to Parliament on the implementation.</a:t>
            </a:r>
          </a:p>
          <a:p>
            <a:pPr marL="457200" lvl="1" indent="0">
              <a:buNone/>
            </a:pPr>
            <a:endParaRPr lang="en-CA" sz="1600" dirty="0">
              <a:solidFill>
                <a:schemeClr val="bg1"/>
              </a:solidFill>
              <a:latin typeface="Arial" panose="020B0604020202020204" pitchFamily="34" charset="0"/>
              <a:cs typeface="Arial" panose="020B0604020202020204" pitchFamily="34" charset="0"/>
            </a:endParaRPr>
          </a:p>
          <a:p>
            <a:pPr>
              <a:lnSpc>
                <a:spcPct val="120000"/>
              </a:lnSpc>
            </a:pPr>
            <a:r>
              <a:rPr lang="en-CA" sz="2000" dirty="0">
                <a:solidFill>
                  <a:schemeClr val="bg1"/>
                </a:solidFill>
                <a:latin typeface="Arial" panose="020B0604020202020204" pitchFamily="34" charset="0"/>
                <a:cs typeface="Arial" panose="020B0604020202020204" pitchFamily="34" charset="0"/>
              </a:rPr>
              <a:t>Currently, in second reading in the Senate. The act affirms the UN Declaration as “a universal international human rights instrument with application in Canadian law.” </a:t>
            </a:r>
          </a:p>
          <a:p>
            <a:pPr>
              <a:lnSpc>
                <a:spcPct val="120000"/>
              </a:lnSpc>
            </a:pPr>
            <a:r>
              <a:rPr lang="en-CA" sz="2000" dirty="0">
                <a:solidFill>
                  <a:schemeClr val="bg1"/>
                </a:solidFill>
                <a:latin typeface="Arial" panose="020B0604020202020204" pitchFamily="34" charset="0"/>
                <a:cs typeface="Arial" panose="020B0604020202020204" pitchFamily="34" charset="0"/>
              </a:rPr>
              <a:t>It remains to be seen what effect the passage of Bill C-262 will have on the courts.</a:t>
            </a:r>
          </a:p>
          <a:p>
            <a:pPr marL="0" indent="0">
              <a:buNone/>
            </a:pPr>
            <a:endParaRPr lang="en-CA" sz="2000" dirty="0">
              <a:solidFill>
                <a:schemeClr val="bg1"/>
              </a:solidFill>
              <a:latin typeface="Arial" panose="020B0604020202020204" pitchFamily="34" charset="0"/>
              <a:cs typeface="Arial" panose="020B0604020202020204" pitchFamily="34" charset="0"/>
            </a:endParaRPr>
          </a:p>
          <a:p>
            <a:endParaRPr lang="en-CA" dirty="0"/>
          </a:p>
        </p:txBody>
      </p:sp>
      <p:pic>
        <p:nvPicPr>
          <p:cNvPr id="4" name="Picture 3">
            <a:extLst>
              <a:ext uri="{FF2B5EF4-FFF2-40B4-BE49-F238E27FC236}">
                <a16:creationId xmlns="" xmlns:a16="http://schemas.microsoft.com/office/drawing/2014/main" id="{C128370F-66AF-41FA-8E27-55A019BF716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30187" y="0"/>
            <a:ext cx="4661813" cy="6858000"/>
          </a:xfrm>
          <a:prstGeom prst="rect">
            <a:avLst/>
          </a:prstGeom>
        </p:spPr>
      </p:pic>
      <p:sp>
        <p:nvSpPr>
          <p:cNvPr id="2" name="Rectangle 1">
            <a:extLst>
              <a:ext uri="{FF2B5EF4-FFF2-40B4-BE49-F238E27FC236}">
                <a16:creationId xmlns="" xmlns:a16="http://schemas.microsoft.com/office/drawing/2014/main" id="{69BB8E86-C323-4680-9E8B-F488429BEB62}"/>
              </a:ext>
            </a:extLst>
          </p:cNvPr>
          <p:cNvSpPr/>
          <p:nvPr/>
        </p:nvSpPr>
        <p:spPr>
          <a:xfrm>
            <a:off x="3121023" y="269481"/>
            <a:ext cx="2252547" cy="523220"/>
          </a:xfrm>
          <a:prstGeom prst="rect">
            <a:avLst/>
          </a:prstGeom>
        </p:spPr>
        <p:txBody>
          <a:bodyPr wrap="square">
            <a:spAutoFit/>
          </a:bodyPr>
          <a:lstStyle/>
          <a:p>
            <a:r>
              <a:rPr lang="en-CA" sz="2800" b="1" spc="100" dirty="0">
                <a:solidFill>
                  <a:schemeClr val="bg1"/>
                </a:solidFill>
                <a:latin typeface="Arial" panose="020B0604020202020204" pitchFamily="34" charset="0"/>
                <a:cs typeface="Arial" panose="020B0604020202020204" pitchFamily="34" charset="0"/>
              </a:rPr>
              <a:t>Bill C-262</a:t>
            </a:r>
            <a:endParaRPr lang="en-US" sz="2800" spc="100" dirty="0">
              <a:solidFill>
                <a:schemeClr val="bg1"/>
              </a:solidFill>
            </a:endParaRPr>
          </a:p>
        </p:txBody>
      </p:sp>
    </p:spTree>
    <p:extLst>
      <p:ext uri="{BB962C8B-B14F-4D97-AF65-F5344CB8AC3E}">
        <p14:creationId xmlns:p14="http://schemas.microsoft.com/office/powerpoint/2010/main" val="2073816199"/>
      </p:ext>
    </p:extLst>
  </p:cSld>
  <p:clrMapOvr>
    <a:masterClrMapping/>
  </p:clrMapOvr>
  <mc:AlternateContent xmlns:mc="http://schemas.openxmlformats.org/markup-compatibility/2006" xmlns:p14="http://schemas.microsoft.com/office/powerpoint/2010/main">
    <mc:Choice Requires="p14">
      <p:transition spd="slow" p14:dur="2000" advClick="0" advTm="45000"/>
    </mc:Choice>
    <mc:Fallback xmlns="">
      <p:transition spd="slow" advClick="0" advTm="45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BB01BAB8-4380-401C-BB90-2B978C5F82C3}"/>
              </a:ext>
            </a:extLst>
          </p:cNvPr>
          <p:cNvSpPr>
            <a:spLocks noGrp="1"/>
          </p:cNvSpPr>
          <p:nvPr>
            <p:ph idx="1"/>
          </p:nvPr>
        </p:nvSpPr>
        <p:spPr>
          <a:xfrm>
            <a:off x="5960533" y="2048729"/>
            <a:ext cx="5257800" cy="4025590"/>
          </a:xfrm>
        </p:spPr>
        <p:txBody>
          <a:bodyPr/>
          <a:lstStyle/>
          <a:p>
            <a:pPr marL="0" indent="0">
              <a:buNone/>
            </a:pPr>
            <a:r>
              <a:rPr lang="en-CA" sz="2000" dirty="0">
                <a:latin typeface="Arial" panose="020B0604020202020204" pitchFamily="34" charset="0"/>
                <a:cs typeface="Arial" panose="020B0604020202020204" pitchFamily="34" charset="0"/>
              </a:rPr>
              <a:t>The concept of FPIC as it appears in the UN Declaration has not been considered by the courts. </a:t>
            </a:r>
          </a:p>
          <a:p>
            <a:pPr marL="0" indent="0">
              <a:buNone/>
            </a:pPr>
            <a:endParaRPr lang="en-CA" sz="1000" dirty="0">
              <a:latin typeface="Arial" panose="020B0604020202020204" pitchFamily="34" charset="0"/>
              <a:cs typeface="Arial" panose="020B0604020202020204" pitchFamily="34" charset="0"/>
            </a:endParaRPr>
          </a:p>
          <a:p>
            <a:pPr marL="0" indent="0">
              <a:buNone/>
            </a:pPr>
            <a:r>
              <a:rPr lang="en-CA" sz="2000" dirty="0">
                <a:latin typeface="Arial" panose="020B0604020202020204" pitchFamily="34" charset="0"/>
                <a:cs typeface="Arial" panose="020B0604020202020204" pitchFamily="34" charset="0"/>
              </a:rPr>
              <a:t>Even where FPIC has been raised in argument, Canadian courts have been reluctant to consider it. </a:t>
            </a:r>
          </a:p>
          <a:p>
            <a:pPr marL="0" indent="0">
              <a:buNone/>
            </a:pPr>
            <a:endParaRPr lang="en-CA" sz="1000" dirty="0">
              <a:latin typeface="Arial" panose="020B0604020202020204" pitchFamily="34" charset="0"/>
              <a:cs typeface="Arial" panose="020B0604020202020204" pitchFamily="34" charset="0"/>
            </a:endParaRPr>
          </a:p>
          <a:p>
            <a:pPr marL="0" indent="0">
              <a:buNone/>
            </a:pPr>
            <a:r>
              <a:rPr lang="en-CA" sz="2000" dirty="0">
                <a:latin typeface="Arial" panose="020B0604020202020204" pitchFamily="34" charset="0"/>
                <a:cs typeface="Arial" panose="020B0604020202020204" pitchFamily="34" charset="0"/>
              </a:rPr>
              <a:t>To date, no Canadian cases have treated the UN Declaration as imposing enforceable obligations, particularly as it concerns FPIC.</a:t>
            </a:r>
          </a:p>
          <a:p>
            <a:pPr marL="0" indent="0">
              <a:buNone/>
            </a:pPr>
            <a:endParaRPr lang="en-CA" sz="2000" dirty="0">
              <a:latin typeface="Arial" panose="020B0604020202020204" pitchFamily="34" charset="0"/>
              <a:cs typeface="Arial" panose="020B0604020202020204" pitchFamily="34" charset="0"/>
            </a:endParaRPr>
          </a:p>
          <a:p>
            <a:pPr marL="0" indent="0">
              <a:buNone/>
            </a:pPr>
            <a:endParaRPr lang="en-CA" dirty="0"/>
          </a:p>
        </p:txBody>
      </p:sp>
      <p:pic>
        <p:nvPicPr>
          <p:cNvPr id="5" name="Picture 4">
            <a:extLst>
              <a:ext uri="{FF2B5EF4-FFF2-40B4-BE49-F238E27FC236}">
                <a16:creationId xmlns="" xmlns:a16="http://schemas.microsoft.com/office/drawing/2014/main" id="{E6B67BAC-7FDD-4B3D-A0FE-98F2200D79B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5532000" cy="6858000"/>
          </a:xfrm>
          <a:prstGeom prst="rect">
            <a:avLst/>
          </a:prstGeom>
        </p:spPr>
      </p:pic>
      <p:sp>
        <p:nvSpPr>
          <p:cNvPr id="2" name="TextBox 1">
            <a:extLst>
              <a:ext uri="{FF2B5EF4-FFF2-40B4-BE49-F238E27FC236}">
                <a16:creationId xmlns="" xmlns:a16="http://schemas.microsoft.com/office/drawing/2014/main" id="{F8E35676-0D32-44F9-8092-D78D2F569CF5}"/>
              </a:ext>
            </a:extLst>
          </p:cNvPr>
          <p:cNvSpPr txBox="1"/>
          <p:nvPr/>
        </p:nvSpPr>
        <p:spPr>
          <a:xfrm>
            <a:off x="5655733" y="389467"/>
            <a:ext cx="5393267" cy="954107"/>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Judicial Interpretation of FPIC in Canada</a:t>
            </a:r>
          </a:p>
        </p:txBody>
      </p:sp>
    </p:spTree>
    <p:extLst>
      <p:ext uri="{BB962C8B-B14F-4D97-AF65-F5344CB8AC3E}">
        <p14:creationId xmlns:p14="http://schemas.microsoft.com/office/powerpoint/2010/main" val="1662457703"/>
      </p:ext>
    </p:extLst>
  </p:cSld>
  <p:clrMapOvr>
    <a:masterClrMapping/>
  </p:clrMapOvr>
  <mc:AlternateContent xmlns:mc="http://schemas.openxmlformats.org/markup-compatibility/2006" xmlns:p14="http://schemas.microsoft.com/office/powerpoint/2010/main">
    <mc:Choice Requires="p14">
      <p:transition spd="slow" p14:dur="2000" advClick="0" advTm="45000"/>
    </mc:Choice>
    <mc:Fallback xmlns="">
      <p:transition spd="slow" advClick="0" advTm="45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 xmlns:a16="http://schemas.microsoft.com/office/drawing/2014/main" id="{6FEE31FA-1050-4F13-8D07-B502A5667128}"/>
              </a:ext>
            </a:extLst>
          </p:cNvPr>
          <p:cNvPicPr>
            <a:picLocks noChangeAspect="1"/>
          </p:cNvPicPr>
          <p:nvPr/>
        </p:nvPicPr>
        <p:blipFill>
          <a:blip r:embed="rId3"/>
          <a:stretch>
            <a:fillRect/>
          </a:stretch>
        </p:blipFill>
        <p:spPr>
          <a:xfrm>
            <a:off x="0" y="0"/>
            <a:ext cx="3853044" cy="6858000"/>
          </a:xfrm>
          <a:prstGeom prst="rect">
            <a:avLst/>
          </a:prstGeom>
        </p:spPr>
      </p:pic>
      <p:sp>
        <p:nvSpPr>
          <p:cNvPr id="2" name="Rectangle 1">
            <a:extLst>
              <a:ext uri="{FF2B5EF4-FFF2-40B4-BE49-F238E27FC236}">
                <a16:creationId xmlns="" xmlns:a16="http://schemas.microsoft.com/office/drawing/2014/main" id="{866B87AA-A022-417D-8946-5CD62D8B861B}"/>
              </a:ext>
            </a:extLst>
          </p:cNvPr>
          <p:cNvSpPr/>
          <p:nvPr/>
        </p:nvSpPr>
        <p:spPr>
          <a:xfrm>
            <a:off x="3559879" y="1209449"/>
            <a:ext cx="8320342" cy="5139869"/>
          </a:xfrm>
          <a:prstGeom prst="rect">
            <a:avLst/>
          </a:prstGeom>
        </p:spPr>
        <p:txBody>
          <a:bodyPr wrap="square">
            <a:spAutoFit/>
          </a:bodyPr>
          <a:lstStyle/>
          <a:p>
            <a:pPr marL="457200"/>
            <a:r>
              <a:rPr lang="en-CA" dirty="0">
                <a:solidFill>
                  <a:schemeClr val="bg1"/>
                </a:solidFill>
                <a:latin typeface="Arial" panose="020B0604020202020204" pitchFamily="34" charset="0"/>
                <a:ea typeface="Times New Roman" panose="02020603050405020304" pitchFamily="18" charset="0"/>
                <a:cs typeface="Arial" panose="020B0604020202020204" pitchFamily="34" charset="0"/>
              </a:rPr>
              <a:t>The UN Declaration does not establish a clear model for the shared governance and decision-making under which the rights set out in UN Declaration, including FPIC, can be exercised.</a:t>
            </a:r>
            <a:endParaRPr lang="en-CA"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marL="457200">
              <a:spcAft>
                <a:spcPts val="0"/>
              </a:spcAft>
            </a:pPr>
            <a:endParaRPr lang="en-CA"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marL="457200">
              <a:spcAft>
                <a:spcPts val="0"/>
              </a:spcAft>
            </a:pPr>
            <a:r>
              <a:rPr lang="en-CA" dirty="0">
                <a:solidFill>
                  <a:schemeClr val="bg1"/>
                </a:solidFill>
                <a:latin typeface="Arial" panose="020B0604020202020204" pitchFamily="34" charset="0"/>
                <a:ea typeface="Times New Roman" panose="02020603050405020304" pitchFamily="18" charset="0"/>
                <a:cs typeface="Arial" panose="020B0604020202020204" pitchFamily="34" charset="0"/>
              </a:rPr>
              <a:t>There are a number of complex questions underlying </a:t>
            </a:r>
            <a:r>
              <a:rPr lang="en-CA" b="1" dirty="0">
                <a:solidFill>
                  <a:schemeClr val="bg1"/>
                </a:solidFill>
                <a:latin typeface="Arial" panose="020B0604020202020204" pitchFamily="34" charset="0"/>
                <a:ea typeface="Times New Roman" panose="02020603050405020304" pitchFamily="18" charset="0"/>
                <a:cs typeface="Arial" panose="020B0604020202020204" pitchFamily="34" charset="0"/>
              </a:rPr>
              <a:t>Article 32 </a:t>
            </a:r>
            <a:r>
              <a:rPr lang="en-CA" dirty="0">
                <a:solidFill>
                  <a:schemeClr val="bg1"/>
                </a:solidFill>
                <a:latin typeface="Arial" panose="020B0604020202020204" pitchFamily="34" charset="0"/>
                <a:ea typeface="Times New Roman" panose="02020603050405020304" pitchFamily="18" charset="0"/>
                <a:cs typeface="Arial" panose="020B0604020202020204" pitchFamily="34" charset="0"/>
              </a:rPr>
              <a:t>that will need to be answered, including:</a:t>
            </a:r>
            <a:endParaRPr lang="en-CA"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marL="457200">
              <a:spcAft>
                <a:spcPts val="0"/>
              </a:spcAft>
            </a:pPr>
            <a:r>
              <a:rPr lang="en-CA"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endParaRPr lang="en-CA"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marL="1257300" lvl="2" indent="-342900">
              <a:buFont typeface="Wingdings" panose="05000000000000000000" pitchFamily="2" charset="2"/>
              <a:buChar char=""/>
            </a:pPr>
            <a:r>
              <a:rPr lang="en-CA" dirty="0">
                <a:solidFill>
                  <a:schemeClr val="bg1"/>
                </a:solidFill>
                <a:latin typeface="Arial" panose="020B0604020202020204" pitchFamily="34" charset="0"/>
                <a:ea typeface="Times New Roman" panose="02020603050405020304" pitchFamily="18" charset="0"/>
                <a:cs typeface="Arial" panose="020B0604020202020204" pitchFamily="34" charset="0"/>
              </a:rPr>
              <a:t>What are the mechanisms for governments to consult and cooperate in good faith to obtain FPIC?</a:t>
            </a:r>
          </a:p>
          <a:p>
            <a:pPr marL="1257300" lvl="2" indent="-342900">
              <a:buFont typeface="Wingdings" panose="05000000000000000000" pitchFamily="2" charset="2"/>
              <a:buChar char=""/>
            </a:pPr>
            <a:endParaRPr lang="en-CA" sz="1000"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marL="1257300" lvl="2" indent="-342900">
              <a:buFont typeface="Wingdings" panose="05000000000000000000" pitchFamily="2" charset="2"/>
              <a:buChar char=""/>
            </a:pPr>
            <a:r>
              <a:rPr lang="en-CA" dirty="0">
                <a:solidFill>
                  <a:schemeClr val="bg1"/>
                </a:solidFill>
                <a:latin typeface="Arial" panose="020B0604020202020204" pitchFamily="34" charset="0"/>
                <a:ea typeface="Times New Roman" panose="02020603050405020304" pitchFamily="18" charset="0"/>
                <a:cs typeface="Arial" panose="020B0604020202020204" pitchFamily="34" charset="0"/>
              </a:rPr>
              <a:t>Who are the “representative institutions” of Indigenous Peoples?</a:t>
            </a:r>
          </a:p>
          <a:p>
            <a:pPr marL="1257300" lvl="2" indent="-342900">
              <a:buFont typeface="Wingdings" panose="05000000000000000000" pitchFamily="2" charset="2"/>
              <a:buChar char=""/>
            </a:pPr>
            <a:endParaRPr lang="en-CA" sz="1000"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marL="1257300" lvl="2" indent="-342900">
              <a:buFont typeface="Wingdings" panose="05000000000000000000" pitchFamily="2" charset="2"/>
              <a:buChar char=""/>
            </a:pPr>
            <a:r>
              <a:rPr lang="en-CA" dirty="0">
                <a:solidFill>
                  <a:schemeClr val="bg1"/>
                </a:solidFill>
                <a:latin typeface="Arial" panose="020B0604020202020204" pitchFamily="34" charset="0"/>
                <a:ea typeface="Times New Roman" panose="02020603050405020304" pitchFamily="18" charset="0"/>
                <a:cs typeface="Arial" panose="020B0604020202020204" pitchFamily="34" charset="0"/>
              </a:rPr>
              <a:t>Are all impacts the same or will minor interferences be subject to a different standard of consent than major interferences?</a:t>
            </a:r>
          </a:p>
          <a:p>
            <a:pPr marL="1257300" lvl="2" indent="-342900">
              <a:buFont typeface="Wingdings" panose="05000000000000000000" pitchFamily="2" charset="2"/>
              <a:buChar char=""/>
            </a:pPr>
            <a:endParaRPr lang="en-CA" sz="1000"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marL="1257300" lvl="2" indent="-342900">
              <a:buFont typeface="Wingdings" panose="05000000000000000000" pitchFamily="2" charset="2"/>
              <a:buChar char=""/>
            </a:pPr>
            <a:r>
              <a:rPr lang="en-CA" dirty="0">
                <a:solidFill>
                  <a:schemeClr val="bg1"/>
                </a:solidFill>
                <a:latin typeface="Arial" panose="020B0604020202020204" pitchFamily="34" charset="0"/>
                <a:ea typeface="Times New Roman" panose="02020603050405020304" pitchFamily="18" charset="0"/>
                <a:cs typeface="Arial" panose="020B0604020202020204" pitchFamily="34" charset="0"/>
              </a:rPr>
              <a:t>What are the “lands or territories and other resources” of Indigenous Peoples?</a:t>
            </a:r>
          </a:p>
          <a:p>
            <a:pPr marL="1257300" lvl="2" indent="-342900">
              <a:buFont typeface="Wingdings" panose="05000000000000000000" pitchFamily="2" charset="2"/>
              <a:buChar char=""/>
            </a:pPr>
            <a:endParaRPr lang="en-CA" sz="1000"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marL="1257300" lvl="2" indent="-342900">
              <a:buFont typeface="Wingdings" panose="05000000000000000000" pitchFamily="2" charset="2"/>
              <a:buChar char=""/>
            </a:pPr>
            <a:r>
              <a:rPr lang="en-CA" dirty="0">
                <a:solidFill>
                  <a:schemeClr val="bg1"/>
                </a:solidFill>
                <a:latin typeface="Arial" panose="020B0604020202020204" pitchFamily="34" charset="0"/>
                <a:ea typeface="Times New Roman" panose="02020603050405020304" pitchFamily="18" charset="0"/>
                <a:cs typeface="Arial" panose="020B0604020202020204" pitchFamily="34" charset="0"/>
              </a:rPr>
              <a:t>How will overlaps or disputes between Indigenous groups over lands or territories be resolved?</a:t>
            </a:r>
            <a:endParaRPr lang="en-CA"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4" name="Title 3">
            <a:extLst>
              <a:ext uri="{FF2B5EF4-FFF2-40B4-BE49-F238E27FC236}">
                <a16:creationId xmlns="" xmlns:a16="http://schemas.microsoft.com/office/drawing/2014/main" id="{E8ED7B32-EF3F-4B2E-AAF0-E88B3A278FC2}"/>
              </a:ext>
            </a:extLst>
          </p:cNvPr>
          <p:cNvSpPr>
            <a:spLocks noGrp="1"/>
          </p:cNvSpPr>
          <p:nvPr>
            <p:ph type="title"/>
          </p:nvPr>
        </p:nvSpPr>
        <p:spPr>
          <a:xfrm>
            <a:off x="2322368" y="316942"/>
            <a:ext cx="10515600" cy="1026673"/>
          </a:xfrm>
        </p:spPr>
        <p:txBody>
          <a:bodyPr>
            <a:normAutofit/>
          </a:bodyPr>
          <a:lstStyle/>
          <a:p>
            <a:pPr algn="ctr"/>
            <a:r>
              <a:rPr lang="en-CA" sz="2800" b="1" dirty="0">
                <a:solidFill>
                  <a:schemeClr val="bg1"/>
                </a:solidFill>
                <a:latin typeface="Arial" panose="020B0604020202020204" pitchFamily="34" charset="0"/>
                <a:cs typeface="Arial" panose="020B0604020202020204" pitchFamily="34" charset="0"/>
              </a:rPr>
              <a:t>Conceptualizing FPIC</a:t>
            </a:r>
          </a:p>
        </p:txBody>
      </p:sp>
    </p:spTree>
    <p:extLst>
      <p:ext uri="{BB962C8B-B14F-4D97-AF65-F5344CB8AC3E}">
        <p14:creationId xmlns:p14="http://schemas.microsoft.com/office/powerpoint/2010/main" val="3008035126"/>
      </p:ext>
    </p:extLst>
  </p:cSld>
  <p:clrMapOvr>
    <a:masterClrMapping/>
  </p:clrMapOvr>
  <mc:AlternateContent xmlns:mc="http://schemas.openxmlformats.org/markup-compatibility/2006" xmlns:p14="http://schemas.microsoft.com/office/powerpoint/2010/main">
    <mc:Choice Requires="p14">
      <p:transition spd="slow" p14:dur="2000" advClick="0" advTm="45000"/>
    </mc:Choice>
    <mc:Fallback xmlns="">
      <p:transition spd="slow" advClick="0" advTm="45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A459F05E-9B31-4D95-9D71-D6FD33A69306}"/>
              </a:ext>
            </a:extLst>
          </p:cNvPr>
          <p:cNvSpPr>
            <a:spLocks noGrp="1"/>
          </p:cNvSpPr>
          <p:nvPr>
            <p:ph idx="1"/>
          </p:nvPr>
        </p:nvSpPr>
        <p:spPr>
          <a:xfrm>
            <a:off x="351883" y="787401"/>
            <a:ext cx="6971784" cy="6070599"/>
          </a:xfrm>
        </p:spPr>
        <p:txBody>
          <a:bodyPr>
            <a:normAutofit fontScale="32500" lnSpcReduction="20000"/>
          </a:bodyPr>
          <a:lstStyle/>
          <a:p>
            <a:pPr marL="0" indent="0">
              <a:lnSpc>
                <a:spcPct val="120000"/>
              </a:lnSpc>
              <a:buNone/>
            </a:pPr>
            <a:r>
              <a:rPr lang="en-CA" sz="5500" dirty="0">
                <a:latin typeface="Arial" panose="020B0604020202020204" pitchFamily="34" charset="0"/>
                <a:cs typeface="Arial" panose="020B0604020202020204" pitchFamily="34" charset="0"/>
              </a:rPr>
              <a:t>Importantly, Article 32 does not address the interaction between the rights of Indigenous and non-Indigenous peoples, including the interests of the broader society. </a:t>
            </a:r>
          </a:p>
          <a:p>
            <a:pPr marL="0" indent="0">
              <a:lnSpc>
                <a:spcPct val="120000"/>
              </a:lnSpc>
              <a:buNone/>
            </a:pPr>
            <a:endParaRPr lang="en-CA" sz="5500" dirty="0">
              <a:latin typeface="Arial" panose="020B0604020202020204" pitchFamily="34" charset="0"/>
              <a:cs typeface="Arial" panose="020B0604020202020204" pitchFamily="34" charset="0"/>
            </a:endParaRPr>
          </a:p>
          <a:p>
            <a:pPr marL="0" indent="0">
              <a:lnSpc>
                <a:spcPct val="120000"/>
              </a:lnSpc>
              <a:buNone/>
            </a:pPr>
            <a:r>
              <a:rPr lang="en-CA" sz="5500" dirty="0">
                <a:latin typeface="Arial" panose="020B0604020202020204" pitchFamily="34" charset="0"/>
                <a:cs typeface="Arial" panose="020B0604020202020204" pitchFamily="34" charset="0"/>
              </a:rPr>
              <a:t>In this regard, Article 46 (2) of the UN Declaration contemplates that Indigenous rights will be subject to limitations:</a:t>
            </a:r>
          </a:p>
          <a:p>
            <a:pPr marL="0" indent="0">
              <a:lnSpc>
                <a:spcPct val="120000"/>
              </a:lnSpc>
              <a:buNone/>
            </a:pPr>
            <a:endParaRPr lang="en-CA" sz="5500" dirty="0">
              <a:latin typeface="Arial" panose="020B0604020202020204" pitchFamily="34" charset="0"/>
              <a:cs typeface="Arial" panose="020B0604020202020204" pitchFamily="34" charset="0"/>
            </a:endParaRPr>
          </a:p>
          <a:p>
            <a:pPr marL="457200" lvl="1" indent="0">
              <a:lnSpc>
                <a:spcPct val="120000"/>
              </a:lnSpc>
              <a:buNone/>
            </a:pPr>
            <a:r>
              <a:rPr lang="en-CA" sz="5500" b="1" dirty="0">
                <a:latin typeface="Arial" panose="020B0604020202020204" pitchFamily="34" charset="0"/>
                <a:cs typeface="Arial" panose="020B0604020202020204" pitchFamily="34" charset="0"/>
              </a:rPr>
              <a:t>The exercise of rights set forth in this Declaration shall be subject only to such limitations as are determined by law and in accordance with international human rights obligations. Any such limitations shall be non-discriminatory and strictly necessary solely for the purpose of securing due recognition and respect for the rights and freedoms of others and for meeting the just and most compelling requirements of a democratic society.</a:t>
            </a:r>
          </a:p>
          <a:p>
            <a:endParaRPr lang="en-CA" sz="5500" dirty="0">
              <a:latin typeface="Arial" panose="020B0604020202020204" pitchFamily="34" charset="0"/>
              <a:cs typeface="Arial" panose="020B0604020202020204" pitchFamily="34" charset="0"/>
            </a:endParaRPr>
          </a:p>
          <a:p>
            <a:endParaRPr lang="en-CA" dirty="0"/>
          </a:p>
        </p:txBody>
      </p:sp>
      <p:pic>
        <p:nvPicPr>
          <p:cNvPr id="4" name="Picture 3">
            <a:extLst>
              <a:ext uri="{FF2B5EF4-FFF2-40B4-BE49-F238E27FC236}">
                <a16:creationId xmlns="" xmlns:a16="http://schemas.microsoft.com/office/drawing/2014/main" id="{ACC9567B-0D80-4481-AD82-B18081CBE61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30187" y="0"/>
            <a:ext cx="4661813" cy="6858000"/>
          </a:xfrm>
          <a:prstGeom prst="rect">
            <a:avLst/>
          </a:prstGeom>
        </p:spPr>
      </p:pic>
    </p:spTree>
    <p:extLst>
      <p:ext uri="{BB962C8B-B14F-4D97-AF65-F5344CB8AC3E}">
        <p14:creationId xmlns:p14="http://schemas.microsoft.com/office/powerpoint/2010/main" val="3433687570"/>
      </p:ext>
    </p:extLst>
  </p:cSld>
  <p:clrMapOvr>
    <a:masterClrMapping/>
  </p:clrMapOvr>
  <mc:AlternateContent xmlns:mc="http://schemas.openxmlformats.org/markup-compatibility/2006" xmlns:p14="http://schemas.microsoft.com/office/powerpoint/2010/main">
    <mc:Choice Requires="p14">
      <p:transition spd="slow" p14:dur="2000" advClick="0" advTm="45000"/>
    </mc:Choice>
    <mc:Fallback xmlns="">
      <p:transition spd="slow" advClick="0" advTm="45000"/>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139</TotalTime>
  <Words>958</Words>
  <Application>Microsoft Office PowerPoint</Application>
  <PresentationFormat>Custom</PresentationFormat>
  <Paragraphs>110</Paragraphs>
  <Slides>21</Slides>
  <Notes>13</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   Indigenous Law and Regulatory Frameworks:  The Evolving Landscape   </vt:lpstr>
      <vt:lpstr>PowerPoint Presentation</vt:lpstr>
      <vt:lpstr>PowerPoint Presentation</vt:lpstr>
      <vt:lpstr>PowerPoint Presentation</vt:lpstr>
      <vt:lpstr>PowerPoint Presentation</vt:lpstr>
      <vt:lpstr>PowerPoint Presentation</vt:lpstr>
      <vt:lpstr>PowerPoint Presentation</vt:lpstr>
      <vt:lpstr>Conceptualizing FPIC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REFLECTIONS FROM THE PANEL</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Environmental Assessment and Free, Prior and Informed Consent</dc:title>
  <dc:creator>Mark Smith</dc:creator>
  <cp:lastModifiedBy>Minda Eloriaga</cp:lastModifiedBy>
  <cp:revision>12</cp:revision>
  <cp:lastPrinted>2019-03-04T20:50:04Z</cp:lastPrinted>
  <dcterms:created xsi:type="dcterms:W3CDTF">2019-03-04T16:34:55Z</dcterms:created>
  <dcterms:modified xsi:type="dcterms:W3CDTF">2019-06-28T15:36:40Z</dcterms:modified>
</cp:coreProperties>
</file>