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3"/>
  </p:notesMasterIdLst>
  <p:sldIdLst>
    <p:sldId id="256" r:id="rId2"/>
    <p:sldId id="290" r:id="rId3"/>
    <p:sldId id="319" r:id="rId4"/>
    <p:sldId id="320" r:id="rId5"/>
    <p:sldId id="295" r:id="rId6"/>
    <p:sldId id="291" r:id="rId7"/>
    <p:sldId id="314" r:id="rId8"/>
    <p:sldId id="296" r:id="rId9"/>
    <p:sldId id="300" r:id="rId10"/>
    <p:sldId id="277" r:id="rId11"/>
    <p:sldId id="293" r:id="rId12"/>
    <p:sldId id="315" r:id="rId13"/>
    <p:sldId id="299" r:id="rId14"/>
    <p:sldId id="316" r:id="rId15"/>
    <p:sldId id="317" r:id="rId16"/>
    <p:sldId id="303" r:id="rId17"/>
    <p:sldId id="323" r:id="rId18"/>
    <p:sldId id="318" r:id="rId19"/>
    <p:sldId id="321" r:id="rId20"/>
    <p:sldId id="322" r:id="rId21"/>
    <p:sldId id="307"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864" autoAdjust="0"/>
    <p:restoredTop sz="93643" autoAdjust="0"/>
  </p:normalViewPr>
  <p:slideViewPr>
    <p:cSldViewPr snapToObjects="1">
      <p:cViewPr varScale="1">
        <p:scale>
          <a:sx n="55" d="100"/>
          <a:sy n="55" d="100"/>
        </p:scale>
        <p:origin x="-82" y="-2674"/>
      </p:cViewPr>
      <p:guideLst>
        <p:guide orient="horz" pos="2160"/>
        <p:guide pos="2880"/>
      </p:guideLst>
    </p:cSldViewPr>
  </p:slideViewPr>
  <p:outlineViewPr>
    <p:cViewPr>
      <p:scale>
        <a:sx n="33" d="100"/>
        <a:sy n="33" d="100"/>
      </p:scale>
      <p:origin x="0" y="29296"/>
    </p:cViewPr>
  </p:outlineViewPr>
  <p:notesTextViewPr>
    <p:cViewPr>
      <p:scale>
        <a:sx n="100" d="100"/>
        <a:sy n="100" d="100"/>
      </p:scale>
      <p:origin x="0" y="0"/>
    </p:cViewPr>
  </p:notesTextViewPr>
  <p:notesViewPr>
    <p:cSldViewPr snapToGrid="0" snapToObjects="1">
      <p:cViewPr varScale="1">
        <p:scale>
          <a:sx n="76" d="100"/>
          <a:sy n="76" d="100"/>
        </p:scale>
        <p:origin x="-19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4ED57-A1A2-A849-99E4-A929A55CF7FC}" type="doc">
      <dgm:prSet loTypeId="urn:microsoft.com/office/officeart/2005/8/layout/radial3" loCatId="" qsTypeId="urn:microsoft.com/office/officeart/2005/8/quickstyle/simple5" qsCatId="simple" csTypeId="urn:microsoft.com/office/officeart/2005/8/colors/colorful4" csCatId="colorful" phldr="1"/>
      <dgm:spPr/>
    </dgm:pt>
    <dgm:pt modelId="{D22E2C98-17E9-1A43-A83F-AE0F3E04D7F2}">
      <dgm:prSet phldrT="[Text]"/>
      <dgm:spPr/>
      <dgm:t>
        <a:bodyPr/>
        <a:lstStyle/>
        <a:p>
          <a:r>
            <a:rPr lang="en-US" dirty="0"/>
            <a:t>Concurrent Jurisdiction and Shared Decision-Making</a:t>
          </a:r>
        </a:p>
      </dgm:t>
    </dgm:pt>
    <dgm:pt modelId="{10A22E32-B5A9-6E45-9EB3-DEBF20ADF550}" type="parTrans" cxnId="{F74AF27D-68EB-1442-8A06-C8E1DCA068A4}">
      <dgm:prSet/>
      <dgm:spPr/>
      <dgm:t>
        <a:bodyPr/>
        <a:lstStyle/>
        <a:p>
          <a:endParaRPr lang="en-US"/>
        </a:p>
      </dgm:t>
    </dgm:pt>
    <dgm:pt modelId="{73D735D2-5193-8741-A4E7-93641C781FBF}" type="sibTrans" cxnId="{F74AF27D-68EB-1442-8A06-C8E1DCA068A4}">
      <dgm:prSet/>
      <dgm:spPr/>
      <dgm:t>
        <a:bodyPr/>
        <a:lstStyle/>
        <a:p>
          <a:endParaRPr lang="en-US"/>
        </a:p>
      </dgm:t>
    </dgm:pt>
    <dgm:pt modelId="{484A2CF8-2B7D-4E4A-AE91-105FCEB888FD}">
      <dgm:prSet phldrT="[Text]"/>
      <dgm:spPr/>
      <dgm:t>
        <a:bodyPr/>
        <a:lstStyle/>
        <a:p>
          <a:r>
            <a:rPr lang="en-US" dirty="0"/>
            <a:t>Crown Legislation</a:t>
          </a:r>
        </a:p>
      </dgm:t>
    </dgm:pt>
    <dgm:pt modelId="{44ED5904-9AD8-8442-B5AF-A950D9C32DCA}" type="parTrans" cxnId="{9772AD8D-7B67-A94F-978B-38BD6BEC1014}">
      <dgm:prSet/>
      <dgm:spPr/>
      <dgm:t>
        <a:bodyPr/>
        <a:lstStyle/>
        <a:p>
          <a:endParaRPr lang="en-US"/>
        </a:p>
      </dgm:t>
    </dgm:pt>
    <dgm:pt modelId="{C5415CA6-6B49-D34C-9EA7-D263FF0748CC}" type="sibTrans" cxnId="{9772AD8D-7B67-A94F-978B-38BD6BEC1014}">
      <dgm:prSet/>
      <dgm:spPr/>
      <dgm:t>
        <a:bodyPr/>
        <a:lstStyle/>
        <a:p>
          <a:endParaRPr lang="en-US"/>
        </a:p>
      </dgm:t>
    </dgm:pt>
    <dgm:pt modelId="{9931ED7C-6F23-0543-A183-E60D512D01B7}">
      <dgm:prSet/>
      <dgm:spPr>
        <a:solidFill>
          <a:schemeClr val="accent2">
            <a:alpha val="50000"/>
          </a:schemeClr>
        </a:solidFill>
      </dgm:spPr>
      <dgm:t>
        <a:bodyPr/>
        <a:lstStyle/>
        <a:p>
          <a:r>
            <a:rPr lang="en-US" dirty="0"/>
            <a:t>Indigenous Legislation</a:t>
          </a:r>
        </a:p>
      </dgm:t>
    </dgm:pt>
    <dgm:pt modelId="{8CD0DB11-7BA2-8C44-AA5E-EBEAF0B89A9C}" type="parTrans" cxnId="{FF701CFD-BCA8-6D49-9041-626A04A4A8BB}">
      <dgm:prSet/>
      <dgm:spPr/>
      <dgm:t>
        <a:bodyPr/>
        <a:lstStyle/>
        <a:p>
          <a:endParaRPr lang="en-US"/>
        </a:p>
      </dgm:t>
    </dgm:pt>
    <dgm:pt modelId="{C53444F8-63FE-CD4B-9E62-079BB3398A7B}" type="sibTrans" cxnId="{FF701CFD-BCA8-6D49-9041-626A04A4A8BB}">
      <dgm:prSet/>
      <dgm:spPr/>
      <dgm:t>
        <a:bodyPr/>
        <a:lstStyle/>
        <a:p>
          <a:endParaRPr lang="en-US"/>
        </a:p>
      </dgm:t>
    </dgm:pt>
    <dgm:pt modelId="{6C65833F-360D-D345-A9EB-1E01BD9E404F}" type="pres">
      <dgm:prSet presAssocID="{11A4ED57-A1A2-A849-99E4-A929A55CF7FC}" presName="composite" presStyleCnt="0">
        <dgm:presLayoutVars>
          <dgm:chMax val="1"/>
          <dgm:dir/>
          <dgm:resizeHandles val="exact"/>
        </dgm:presLayoutVars>
      </dgm:prSet>
      <dgm:spPr/>
    </dgm:pt>
    <dgm:pt modelId="{E295E6D6-B55E-B144-AECF-62BD35F8A1EC}" type="pres">
      <dgm:prSet presAssocID="{11A4ED57-A1A2-A849-99E4-A929A55CF7FC}" presName="radial" presStyleCnt="0">
        <dgm:presLayoutVars>
          <dgm:animLvl val="ctr"/>
        </dgm:presLayoutVars>
      </dgm:prSet>
      <dgm:spPr/>
    </dgm:pt>
    <dgm:pt modelId="{DE7F50D9-DE29-504D-ACD9-AB974C701D3A}" type="pres">
      <dgm:prSet presAssocID="{D22E2C98-17E9-1A43-A83F-AE0F3E04D7F2}" presName="centerShape" presStyleLbl="vennNode1" presStyleIdx="0" presStyleCnt="3" custScaleX="121690" custScaleY="121690"/>
      <dgm:spPr/>
      <dgm:t>
        <a:bodyPr/>
        <a:lstStyle/>
        <a:p>
          <a:endParaRPr lang="en-CA"/>
        </a:p>
      </dgm:t>
    </dgm:pt>
    <dgm:pt modelId="{C63E9B49-2B69-1842-92A7-B53BE31B9F46}" type="pres">
      <dgm:prSet presAssocID="{484A2CF8-2B7D-4E4A-AE91-105FCEB888FD}" presName="node" presStyleLbl="vennNode1" presStyleIdx="1" presStyleCnt="3" custScaleX="143381" custScaleY="132389" custRadScaleRad="127749" custRadScaleInc="49220">
        <dgm:presLayoutVars>
          <dgm:bulletEnabled val="1"/>
        </dgm:presLayoutVars>
      </dgm:prSet>
      <dgm:spPr/>
      <dgm:t>
        <a:bodyPr/>
        <a:lstStyle/>
        <a:p>
          <a:endParaRPr lang="en-CA"/>
        </a:p>
      </dgm:t>
    </dgm:pt>
    <dgm:pt modelId="{5F39C9DA-2F0D-504E-83D2-FCBE1F38CCA0}" type="pres">
      <dgm:prSet presAssocID="{9931ED7C-6F23-0543-A183-E60D512D01B7}" presName="node" presStyleLbl="vennNode1" presStyleIdx="2" presStyleCnt="3" custScaleX="154084" custScaleY="143384" custRadScaleRad="122537" custRadScaleInc="49467">
        <dgm:presLayoutVars>
          <dgm:bulletEnabled val="1"/>
        </dgm:presLayoutVars>
      </dgm:prSet>
      <dgm:spPr/>
      <dgm:t>
        <a:bodyPr/>
        <a:lstStyle/>
        <a:p>
          <a:endParaRPr lang="en-CA"/>
        </a:p>
      </dgm:t>
    </dgm:pt>
  </dgm:ptLst>
  <dgm:cxnLst>
    <dgm:cxn modelId="{1A9371E3-6D1B-604A-9F59-858B17A91CA4}" type="presOf" srcId="{D22E2C98-17E9-1A43-A83F-AE0F3E04D7F2}" destId="{DE7F50D9-DE29-504D-ACD9-AB974C701D3A}" srcOrd="0" destOrd="0" presId="urn:microsoft.com/office/officeart/2005/8/layout/radial3"/>
    <dgm:cxn modelId="{FF701CFD-BCA8-6D49-9041-626A04A4A8BB}" srcId="{D22E2C98-17E9-1A43-A83F-AE0F3E04D7F2}" destId="{9931ED7C-6F23-0543-A183-E60D512D01B7}" srcOrd="1" destOrd="0" parTransId="{8CD0DB11-7BA2-8C44-AA5E-EBEAF0B89A9C}" sibTransId="{C53444F8-63FE-CD4B-9E62-079BB3398A7B}"/>
    <dgm:cxn modelId="{A1CCEC21-1339-0748-A15E-611EEE9DD422}" type="presOf" srcId="{484A2CF8-2B7D-4E4A-AE91-105FCEB888FD}" destId="{C63E9B49-2B69-1842-92A7-B53BE31B9F46}" srcOrd="0" destOrd="0" presId="urn:microsoft.com/office/officeart/2005/8/layout/radial3"/>
    <dgm:cxn modelId="{9772AD8D-7B67-A94F-978B-38BD6BEC1014}" srcId="{D22E2C98-17E9-1A43-A83F-AE0F3E04D7F2}" destId="{484A2CF8-2B7D-4E4A-AE91-105FCEB888FD}" srcOrd="0" destOrd="0" parTransId="{44ED5904-9AD8-8442-B5AF-A950D9C32DCA}" sibTransId="{C5415CA6-6B49-D34C-9EA7-D263FF0748CC}"/>
    <dgm:cxn modelId="{F74AF27D-68EB-1442-8A06-C8E1DCA068A4}" srcId="{11A4ED57-A1A2-A849-99E4-A929A55CF7FC}" destId="{D22E2C98-17E9-1A43-A83F-AE0F3E04D7F2}" srcOrd="0" destOrd="0" parTransId="{10A22E32-B5A9-6E45-9EB3-DEBF20ADF550}" sibTransId="{73D735D2-5193-8741-A4E7-93641C781FBF}"/>
    <dgm:cxn modelId="{AA7BD0F5-1706-A646-B776-E71A3DF74789}" type="presOf" srcId="{9931ED7C-6F23-0543-A183-E60D512D01B7}" destId="{5F39C9DA-2F0D-504E-83D2-FCBE1F38CCA0}" srcOrd="0" destOrd="0" presId="urn:microsoft.com/office/officeart/2005/8/layout/radial3"/>
    <dgm:cxn modelId="{2FED3081-E3AF-7441-8611-19327793FF03}" type="presOf" srcId="{11A4ED57-A1A2-A849-99E4-A929A55CF7FC}" destId="{6C65833F-360D-D345-A9EB-1E01BD9E404F}" srcOrd="0" destOrd="0" presId="urn:microsoft.com/office/officeart/2005/8/layout/radial3"/>
    <dgm:cxn modelId="{B24CDAC5-21B1-784D-A0BD-F5932F61D651}" type="presParOf" srcId="{6C65833F-360D-D345-A9EB-1E01BD9E404F}" destId="{E295E6D6-B55E-B144-AECF-62BD35F8A1EC}" srcOrd="0" destOrd="0" presId="urn:microsoft.com/office/officeart/2005/8/layout/radial3"/>
    <dgm:cxn modelId="{D12C6020-D70C-9547-A4D6-58BCE18029BD}" type="presParOf" srcId="{E295E6D6-B55E-B144-AECF-62BD35F8A1EC}" destId="{DE7F50D9-DE29-504D-ACD9-AB974C701D3A}" srcOrd="0" destOrd="0" presId="urn:microsoft.com/office/officeart/2005/8/layout/radial3"/>
    <dgm:cxn modelId="{253810FD-6142-FF48-BC8B-C60DFE9870BD}" type="presParOf" srcId="{E295E6D6-B55E-B144-AECF-62BD35F8A1EC}" destId="{C63E9B49-2B69-1842-92A7-B53BE31B9F46}" srcOrd="1" destOrd="0" presId="urn:microsoft.com/office/officeart/2005/8/layout/radial3"/>
    <dgm:cxn modelId="{A5489CEE-C85D-FB4A-91B4-8C9A931E6326}" type="presParOf" srcId="{E295E6D6-B55E-B144-AECF-62BD35F8A1EC}" destId="{5F39C9DA-2F0D-504E-83D2-FCBE1F38CCA0}" srcOrd="2" destOrd="0" presId="urn:microsoft.com/office/officeart/2005/8/layout/radial3"/>
  </dgm:cxnLst>
  <dgm:bg>
    <a:pattFill prst="pct5">
      <a:fgClr>
        <a:schemeClr val="accent3">
          <a:tint val="50000"/>
          <a:hueOff val="0"/>
          <a:satOff val="0"/>
          <a:lumOff val="0"/>
        </a:schemeClr>
      </a:fgClr>
      <a:bgClr>
        <a:schemeClr val="bg1"/>
      </a:bgClr>
    </a:patt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F50D9-DE29-504D-ACD9-AB974C701D3A}">
      <dsp:nvSpPr>
        <dsp:cNvPr id="0" name=""/>
        <dsp:cNvSpPr/>
      </dsp:nvSpPr>
      <dsp:spPr>
        <a:xfrm>
          <a:off x="1676401" y="629419"/>
          <a:ext cx="2743196" cy="2743196"/>
        </a:xfrm>
        <a:prstGeom prst="ellipse">
          <a:avLst/>
        </a:prstGeom>
        <a:solidFill>
          <a:schemeClr val="accent4">
            <a:alpha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Concurrent Jurisdiction and Shared Decision-Making</a:t>
          </a:r>
        </a:p>
      </dsp:txBody>
      <dsp:txXfrm>
        <a:off x="2078133" y="1031151"/>
        <a:ext cx="1939732" cy="1939732"/>
      </dsp:txXfrm>
    </dsp:sp>
    <dsp:sp modelId="{C63E9B49-2B69-1842-92A7-B53BE31B9F46}">
      <dsp:nvSpPr>
        <dsp:cNvPr id="0" name=""/>
        <dsp:cNvSpPr/>
      </dsp:nvSpPr>
      <dsp:spPr>
        <a:xfrm>
          <a:off x="4114795" y="1208972"/>
          <a:ext cx="1616083" cy="1492189"/>
        </a:xfrm>
        <a:prstGeom prst="ellipse">
          <a:avLst/>
        </a:prstGeom>
        <a:solidFill>
          <a:schemeClr val="accent4">
            <a:alpha val="50000"/>
            <a:hueOff val="3742489"/>
            <a:satOff val="-20694"/>
            <a:lumOff val="-1765"/>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alpha val="50000"/>
              <a:hueOff val="3742489"/>
              <a:satOff val="-20694"/>
              <a:lumOff val="-1765"/>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Crown Legislation</a:t>
          </a:r>
        </a:p>
      </dsp:txBody>
      <dsp:txXfrm>
        <a:off x="4351465" y="1427498"/>
        <a:ext cx="1142743" cy="1055137"/>
      </dsp:txXfrm>
    </dsp:sp>
    <dsp:sp modelId="{5F39C9DA-2F0D-504E-83D2-FCBE1F38CCA0}">
      <dsp:nvSpPr>
        <dsp:cNvPr id="0" name=""/>
        <dsp:cNvSpPr/>
      </dsp:nvSpPr>
      <dsp:spPr>
        <a:xfrm>
          <a:off x="381006" y="1223080"/>
          <a:ext cx="1736719" cy="1616116"/>
        </a:xfrm>
        <a:prstGeom prst="ellipse">
          <a:avLst/>
        </a:prstGeom>
        <a:solidFill>
          <a:schemeClr val="accent2">
            <a:alpha val="50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alpha val="50000"/>
              <a:hueOff val="7484979"/>
              <a:satOff val="-41387"/>
              <a:lumOff val="-3529"/>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Indigenous Legislation</a:t>
          </a:r>
        </a:p>
      </dsp:txBody>
      <dsp:txXfrm>
        <a:off x="635343" y="1459755"/>
        <a:ext cx="1228045" cy="114276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5595B-A897-F04C-B72C-624BFBD9C377}" type="datetimeFigureOut">
              <a:rPr lang="en-US" smtClean="0"/>
              <a:t>7/19/2018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F7788-7C26-DD44-A801-E797B6BDD21B}" type="slidenum">
              <a:rPr lang="en-US" smtClean="0"/>
              <a:t>‹#›</a:t>
            </a:fld>
            <a:endParaRPr lang="en-US"/>
          </a:p>
        </p:txBody>
      </p:sp>
    </p:spTree>
    <p:extLst>
      <p:ext uri="{BB962C8B-B14F-4D97-AF65-F5344CB8AC3E}">
        <p14:creationId xmlns:p14="http://schemas.microsoft.com/office/powerpoint/2010/main" val="2416002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F7788-7C26-DD44-A801-E797B6BDD21B}" type="slidenum">
              <a:rPr lang="en-US" smtClean="0"/>
              <a:t>1</a:t>
            </a:fld>
            <a:endParaRPr lang="en-US"/>
          </a:p>
        </p:txBody>
      </p:sp>
    </p:spTree>
    <p:extLst>
      <p:ext uri="{BB962C8B-B14F-4D97-AF65-F5344CB8AC3E}">
        <p14:creationId xmlns:p14="http://schemas.microsoft.com/office/powerpoint/2010/main" val="198532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from colonial systems of administration and control towards reconciliation.</a:t>
            </a:r>
          </a:p>
          <a:p>
            <a:r>
              <a:rPr lang="en-US" dirty="0" smtClean="0"/>
              <a:t>Basis for collaboration between Crown and Indigenous governments in the conservation and protection of our shared home.</a:t>
            </a:r>
          </a:p>
          <a:p>
            <a:r>
              <a:rPr lang="en-US" dirty="0" smtClean="0"/>
              <a:t>Based on mutual recognition and shared/concurrent jurisdictions </a:t>
            </a:r>
            <a:r>
              <a:rPr lang="mr-IN" dirty="0" smtClean="0"/>
              <a:t>–</a:t>
            </a:r>
            <a:r>
              <a:rPr lang="en-US" dirty="0" smtClean="0"/>
              <a:t> space for operation of Indigenous jurisdiction and laws.</a:t>
            </a:r>
          </a:p>
          <a:p>
            <a:r>
              <a:rPr lang="en-US" dirty="0" smtClean="0"/>
              <a:t>Create opportunities to build working relationships within evolving system of cooperative federalism.</a:t>
            </a:r>
          </a:p>
          <a:p>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16</a:t>
            </a:fld>
            <a:endParaRPr lang="en-US"/>
          </a:p>
        </p:txBody>
      </p:sp>
    </p:spTree>
    <p:extLst>
      <p:ext uri="{BB962C8B-B14F-4D97-AF65-F5344CB8AC3E}">
        <p14:creationId xmlns:p14="http://schemas.microsoft.com/office/powerpoint/2010/main" val="1412104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smtClean="0"/>
              <a:t>IPCA’s</a:t>
            </a:r>
            <a:r>
              <a:rPr lang="en-US" dirty="0" smtClean="0"/>
              <a:t> can be advanced by:</a:t>
            </a:r>
          </a:p>
          <a:p>
            <a:pPr marL="514350" indent="-514350">
              <a:buFont typeface="+mj-lt"/>
              <a:buAutoNum type="arabicPeriod"/>
            </a:pPr>
            <a:r>
              <a:rPr lang="en-US" b="1" dirty="0" smtClean="0"/>
              <a:t>Respecting and affirming Indigenous Protected Area designations </a:t>
            </a:r>
            <a:r>
              <a:rPr lang="en-US" dirty="0" smtClean="0"/>
              <a:t>as a renewed basis for nation-to-nation cooperation in responsible stewardship, sustainable development, and conservation initiatives.</a:t>
            </a:r>
          </a:p>
          <a:p>
            <a:pPr lvl="1"/>
            <a:r>
              <a:rPr lang="en-US" dirty="0" smtClean="0"/>
              <a:t>Legislative recognition of existing and emerging Indigenous designations by </a:t>
            </a:r>
            <a:r>
              <a:rPr lang="en-US" dirty="0" err="1" smtClean="0"/>
              <a:t>FPT</a:t>
            </a:r>
            <a:r>
              <a:rPr lang="en-US" dirty="0" smtClean="0"/>
              <a:t> governments;</a:t>
            </a:r>
          </a:p>
          <a:p>
            <a:pPr lvl="1"/>
            <a:r>
              <a:rPr lang="en-US" dirty="0" smtClean="0"/>
              <a:t>Revisiting existing PA designations to recognize and create space for Indigenous jurisdictions.</a:t>
            </a:r>
          </a:p>
          <a:p>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18</a:t>
            </a:fld>
            <a:endParaRPr lang="en-US"/>
          </a:p>
        </p:txBody>
      </p:sp>
    </p:spTree>
    <p:extLst>
      <p:ext uri="{BB962C8B-B14F-4D97-AF65-F5344CB8AC3E}">
        <p14:creationId xmlns:p14="http://schemas.microsoft.com/office/powerpoint/2010/main" val="325147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IPCAs</a:t>
            </a:r>
            <a:r>
              <a:rPr lang="en-CA" dirty="0" smtClean="0"/>
              <a:t> can be advanced by:</a:t>
            </a:r>
          </a:p>
          <a:p>
            <a:pPr marL="514350" indent="-514350">
              <a:buFont typeface="+mj-lt"/>
              <a:buAutoNum type="arabicPeriod" startAt="2"/>
            </a:pPr>
            <a:r>
              <a:rPr lang="en-US" b="1" dirty="0" smtClean="0"/>
              <a:t>supporting the development and implementation of a nationally coordinated network </a:t>
            </a:r>
            <a:r>
              <a:rPr lang="en-US" dirty="0" smtClean="0"/>
              <a:t>of Indigenous protected areas and Indigenous managers dedicated to the long term protection of ecological and cultural values that collectively contribute to the realization of national goals and Aichi international targets.</a:t>
            </a:r>
          </a:p>
          <a:p>
            <a:pPr marL="835025" lvl="1" indent="-514350"/>
            <a:r>
              <a:rPr lang="en-US" dirty="0" smtClean="0"/>
              <a:t>Collaborative, based on Nation-to-Nation and Crown-Inuit relationships.</a:t>
            </a:r>
          </a:p>
          <a:p>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19</a:t>
            </a:fld>
            <a:endParaRPr lang="en-US"/>
          </a:p>
        </p:txBody>
      </p:sp>
    </p:spTree>
    <p:extLst>
      <p:ext uri="{BB962C8B-B14F-4D97-AF65-F5344CB8AC3E}">
        <p14:creationId xmlns:p14="http://schemas.microsoft.com/office/powerpoint/2010/main" val="70508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514350" indent="-514350">
              <a:buFont typeface="+mj-lt"/>
              <a:buAutoNum type="arabicPeriod" startAt="3"/>
            </a:pPr>
            <a:r>
              <a:rPr lang="en-US" b="1" dirty="0" smtClean="0"/>
              <a:t>supporting the direct contributions of Indigenous peoples in the stewardship and management </a:t>
            </a:r>
            <a:r>
              <a:rPr lang="en-US" dirty="0" smtClean="0"/>
              <a:t>of Indigenous Protected and Conserved Areas through Indigenous Guardians programs.</a:t>
            </a:r>
          </a:p>
          <a:p>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20</a:t>
            </a:fld>
            <a:endParaRPr lang="en-US"/>
          </a:p>
        </p:txBody>
      </p:sp>
    </p:spTree>
    <p:extLst>
      <p:ext uri="{BB962C8B-B14F-4D97-AF65-F5344CB8AC3E}">
        <p14:creationId xmlns:p14="http://schemas.microsoft.com/office/powerpoint/2010/main" val="190182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F7788-7C26-DD44-A801-E797B6BDD21B}" type="slidenum">
              <a:rPr lang="en-US" smtClean="0"/>
              <a:t>2</a:t>
            </a:fld>
            <a:endParaRPr lang="en-US"/>
          </a:p>
        </p:txBody>
      </p:sp>
    </p:spTree>
    <p:extLst>
      <p:ext uri="{BB962C8B-B14F-4D97-AF65-F5344CB8AC3E}">
        <p14:creationId xmlns:p14="http://schemas.microsoft.com/office/powerpoint/2010/main" val="57327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7" indent="0" defTabSz="914400" eaLnBrk="1" hangingPunct="1">
              <a:lnSpc>
                <a:spcPct val="90000"/>
              </a:lnSpc>
              <a:spcBef>
                <a:spcPts val="400"/>
              </a:spcBef>
              <a:buClr>
                <a:schemeClr val="accent1"/>
              </a:buClr>
              <a:buSzPct val="68000"/>
              <a:buNone/>
            </a:pPr>
            <a:r>
              <a:rPr lang="en-US" altLang="x-none" sz="2600" dirty="0" smtClean="0">
                <a:latin typeface="Tw Cen MT" charset="0"/>
              </a:rPr>
              <a:t>Increasing evidence supports the correlation between secure Indigenous tenure and positive conservation outcomes, at times better than those achieved in State-managed protected areas</a:t>
            </a:r>
            <a:r>
              <a:rPr lang="mr-IN" altLang="x-none" sz="2600" dirty="0" smtClean="0">
                <a:latin typeface="Tw Cen MT" charset="0"/>
              </a:rPr>
              <a:t>…</a:t>
            </a:r>
            <a:r>
              <a:rPr lang="en-US" altLang="x-none" sz="2600" dirty="0" smtClean="0">
                <a:latin typeface="Tw Cen MT" charset="0"/>
              </a:rPr>
              <a:t>significant expansion of areas under Indigenous management, coupled with solid partnerships with Indigenous peoples for knowledge exchange, remain key opportunities for States and conservationists to operationalize the participation of Indigenous peoples in conservation.” </a:t>
            </a:r>
            <a:endParaRPr lang="en-US" altLang="x-none" sz="900" dirty="0" smtClean="0">
              <a:latin typeface="Tw Cen MT" charset="0"/>
            </a:endParaRPr>
          </a:p>
          <a:p>
            <a:pPr defTabSz="914400" eaLnBrk="1" hangingPunct="1">
              <a:lnSpc>
                <a:spcPct val="90000"/>
              </a:lnSpc>
              <a:spcBef>
                <a:spcPts val="400"/>
              </a:spcBef>
              <a:buClr>
                <a:schemeClr val="accent1"/>
              </a:buClr>
              <a:buSzPct val="68000"/>
            </a:pPr>
            <a:endParaRPr lang="en-US" altLang="x-none" sz="900" dirty="0" smtClean="0">
              <a:latin typeface="Tw Cen MT" charset="0"/>
            </a:endParaRPr>
          </a:p>
          <a:p>
            <a:pPr marL="392113" lvl="1" indent="0" defTabSz="914400" eaLnBrk="1" hangingPunct="1">
              <a:lnSpc>
                <a:spcPct val="90000"/>
              </a:lnSpc>
              <a:spcBef>
                <a:spcPts val="325"/>
              </a:spcBef>
              <a:buClr>
                <a:schemeClr val="accent1"/>
              </a:buClr>
              <a:buNone/>
            </a:pPr>
            <a:r>
              <a:rPr lang="en-US" altLang="x-none" sz="900" dirty="0" smtClean="0">
                <a:latin typeface="Tw Cen MT" charset="0"/>
              </a:rPr>
              <a:t>	</a:t>
            </a:r>
          </a:p>
          <a:p>
            <a:pPr marL="392113" lvl="1" indent="0" defTabSz="914400" eaLnBrk="1" hangingPunct="1">
              <a:lnSpc>
                <a:spcPct val="90000"/>
              </a:lnSpc>
              <a:spcBef>
                <a:spcPts val="325"/>
              </a:spcBef>
              <a:buClr>
                <a:schemeClr val="accent1"/>
              </a:buClr>
              <a:buNone/>
            </a:pPr>
            <a:r>
              <a:rPr lang="en-US" altLang="x-none" sz="1700" dirty="0" smtClean="0">
                <a:latin typeface="Tw Cen MT" charset="0"/>
              </a:rPr>
              <a:t>Victoria </a:t>
            </a:r>
            <a:r>
              <a:rPr lang="en-US" altLang="x-none" sz="1700" dirty="0" err="1" smtClean="0">
                <a:latin typeface="Tw Cen MT" charset="0"/>
              </a:rPr>
              <a:t>Tauli</a:t>
            </a:r>
            <a:r>
              <a:rPr lang="en-US" altLang="x-none" sz="1700" dirty="0" smtClean="0">
                <a:latin typeface="Tw Cen MT" charset="0"/>
              </a:rPr>
              <a:t> </a:t>
            </a:r>
            <a:r>
              <a:rPr lang="en-US" altLang="x-none" sz="1700" dirty="0" err="1" smtClean="0">
                <a:latin typeface="Tw Cen MT" charset="0"/>
              </a:rPr>
              <a:t>Corpuz</a:t>
            </a:r>
            <a:r>
              <a:rPr lang="en-US" altLang="x-none" sz="1700" dirty="0" smtClean="0">
                <a:latin typeface="Tw Cen MT" charset="0"/>
              </a:rPr>
              <a:t> - Special Rapporteur’s Report to the General Assembly </a:t>
            </a:r>
            <a:br>
              <a:rPr lang="en-US" altLang="x-none" sz="1700" dirty="0" smtClean="0">
                <a:latin typeface="Tw Cen MT" charset="0"/>
              </a:rPr>
            </a:br>
            <a:r>
              <a:rPr lang="en-US" altLang="x-none" sz="1700" dirty="0" smtClean="0">
                <a:latin typeface="Tw Cen MT" charset="0"/>
              </a:rPr>
              <a:t>“Thematic analysis of conservation measures &amp; impact on Indigenous peoples’ rights”</a:t>
            </a:r>
            <a:br>
              <a:rPr lang="en-US" altLang="x-none" sz="1700" dirty="0" smtClean="0">
                <a:latin typeface="Tw Cen MT" charset="0"/>
              </a:rPr>
            </a:br>
            <a:r>
              <a:rPr lang="en-US" altLang="x-none" sz="1600" dirty="0" smtClean="0">
                <a:latin typeface="Tw Cen MT" charset="0"/>
              </a:rPr>
              <a:t>29 July 2016 </a:t>
            </a:r>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3</a:t>
            </a:fld>
            <a:endParaRPr lang="en-US"/>
          </a:p>
        </p:txBody>
      </p:sp>
    </p:spTree>
    <p:extLst>
      <p:ext uri="{BB962C8B-B14F-4D97-AF65-F5344CB8AC3E}">
        <p14:creationId xmlns:p14="http://schemas.microsoft.com/office/powerpoint/2010/main" val="136711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altLang="x-none" sz="1200" dirty="0" smtClean="0">
                <a:latin typeface="Tw Cen MT" charset="0"/>
              </a:rPr>
              <a:t>Canada has an opportunity to move beyond the conventional, “top-down” approaches to designating and managing federal, provincial and territorial parks by developing a framework for the recognition of the significant contributions of Indigenous peoples to the protection of ecological and cultural diversity and the realization of national and international conservation commitments, including Aichi Target 11.</a:t>
            </a:r>
          </a:p>
          <a:p>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4</a:t>
            </a:fld>
            <a:endParaRPr lang="en-US"/>
          </a:p>
        </p:txBody>
      </p:sp>
    </p:spTree>
    <p:extLst>
      <p:ext uri="{BB962C8B-B14F-4D97-AF65-F5344CB8AC3E}">
        <p14:creationId xmlns:p14="http://schemas.microsoft.com/office/powerpoint/2010/main" val="167045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dirty="0" smtClean="0">
                <a:cs typeface="Tw Cen MT"/>
              </a:rPr>
              <a:t>Indigenous and Crown legal traditions start from fundamentally different foundations.</a:t>
            </a:r>
          </a:p>
          <a:p>
            <a:pPr>
              <a:defRPr/>
            </a:pPr>
            <a:r>
              <a:rPr lang="en-CA" sz="1200" dirty="0" smtClean="0">
                <a:cs typeface="Tw Cen MT"/>
              </a:rPr>
              <a:t>These perspectives have not yet been reconciled in law, policy or practice, and as a consequence, the “promise” inherent in s. 35 remains unfulfilled, even in modern treaties and agreements.</a:t>
            </a:r>
          </a:p>
          <a:p>
            <a:pPr>
              <a:defRPr/>
            </a:pPr>
            <a:r>
              <a:rPr lang="en-CA" sz="1200" dirty="0" smtClean="0">
                <a:cs typeface="Tw Cen MT"/>
              </a:rPr>
              <a:t>Parks and protected areas are in many ways reflections of the legal and political circumstances of indigenous peoples at the time they were created.</a:t>
            </a:r>
          </a:p>
          <a:p>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5</a:t>
            </a:fld>
            <a:endParaRPr lang="en-US"/>
          </a:p>
        </p:txBody>
      </p:sp>
    </p:spTree>
    <p:extLst>
      <p:ext uri="{BB962C8B-B14F-4D97-AF65-F5344CB8AC3E}">
        <p14:creationId xmlns:p14="http://schemas.microsoft.com/office/powerpoint/2010/main" val="342695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Indigenous peoples' law (as distinct from Canadian law) is uniform on the principle that lands and rights to land are </a:t>
            </a:r>
            <a:r>
              <a:rPr lang="en-US" sz="1200" u="sng" dirty="0" smtClean="0"/>
              <a:t>not transferable and therefore are inalienable. </a:t>
            </a:r>
          </a:p>
          <a:p>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9</a:t>
            </a:fld>
            <a:endParaRPr lang="en-US"/>
          </a:p>
        </p:txBody>
      </p:sp>
    </p:spTree>
    <p:extLst>
      <p:ext uri="{BB962C8B-B14F-4D97-AF65-F5344CB8AC3E}">
        <p14:creationId xmlns:p14="http://schemas.microsoft.com/office/powerpoint/2010/main" val="381280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eaLnBrk="1" hangingPunct="1">
              <a:buFont typeface="Wingdings" charset="0"/>
              <a:buNone/>
            </a:pPr>
            <a:r>
              <a:rPr lang="en-GB" sz="2300" dirty="0" smtClean="0">
                <a:latin typeface="Tw Cen MT"/>
                <a:ea typeface="ＭＳ Ｐゴシック" charset="0"/>
              </a:rPr>
              <a:t>States shall consult and cooperate in good faith with the indigenous peoples concerned through their own representative institutions in order to obtain their free and informed consent prior to the approval of any project affecting their lands or territories and other resources, particularly in connection with the development, utilization or exploitation of mineral, water or other resources</a:t>
            </a:r>
            <a:r>
              <a:rPr lang="en-US" sz="2300" dirty="0" smtClean="0">
                <a:latin typeface="Tw Cen MT"/>
                <a:ea typeface="ＭＳ Ｐゴシック" charset="0"/>
              </a:rPr>
              <a:t>.</a:t>
            </a:r>
            <a:br>
              <a:rPr lang="en-US" sz="2300" dirty="0" smtClean="0">
                <a:latin typeface="Tw Cen MT"/>
                <a:ea typeface="ＭＳ Ｐゴシック" charset="0"/>
              </a:rPr>
            </a:br>
            <a:endParaRPr lang="en-US" sz="2300" dirty="0" smtClean="0">
              <a:latin typeface="Tw Cen MT"/>
              <a:ea typeface="ＭＳ Ｐゴシック" charset="0"/>
            </a:endParaRPr>
          </a:p>
          <a:p>
            <a:pPr lvl="1" algn="l" eaLnBrk="1" hangingPunct="1">
              <a:buFont typeface="Wingdings" charset="0"/>
              <a:buNone/>
            </a:pPr>
            <a:r>
              <a:rPr lang="en-US" sz="2300" dirty="0" smtClean="0">
                <a:latin typeface="Tw Cen MT"/>
                <a:ea typeface="ＭＳ Ｐゴシック" charset="0"/>
              </a:rPr>
              <a:t>Article 32</a:t>
            </a:r>
            <a:br>
              <a:rPr lang="en-US" sz="2300" dirty="0" smtClean="0">
                <a:latin typeface="Tw Cen MT"/>
                <a:ea typeface="ＭＳ Ｐゴシック" charset="0"/>
              </a:rPr>
            </a:br>
            <a:r>
              <a:rPr lang="en-US" sz="2300" dirty="0" smtClean="0">
                <a:latin typeface="Tw Cen MT"/>
                <a:ea typeface="ＭＳ Ｐゴシック" charset="0"/>
              </a:rPr>
              <a:t>UN Declaration on the Rights of Indigenous Peoples (UNDRIP)</a:t>
            </a:r>
          </a:p>
          <a:p>
            <a:pPr algn="l"/>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10</a:t>
            </a:fld>
            <a:endParaRPr lang="en-US"/>
          </a:p>
        </p:txBody>
      </p:sp>
    </p:spTree>
    <p:extLst>
      <p:ext uri="{BB962C8B-B14F-4D97-AF65-F5344CB8AC3E}">
        <p14:creationId xmlns:p14="http://schemas.microsoft.com/office/powerpoint/2010/main" val="338594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Crown has historically asserted sovereignty over all land and peoples </a:t>
            </a:r>
            <a:r>
              <a:rPr lang="mr-IN" sz="1200" dirty="0" smtClean="0"/>
              <a:t>–</a:t>
            </a:r>
            <a:r>
              <a:rPr lang="en-US" sz="1200" dirty="0" smtClean="0"/>
              <a:t> which our courts have accepted, without examining the substantive basis for the Crown's claims.</a:t>
            </a:r>
          </a:p>
          <a:p>
            <a:r>
              <a:rPr lang="en-US" sz="1200" dirty="0" smtClean="0">
                <a:latin typeface="Tw Cen MT" charset="0"/>
              </a:rPr>
              <a:t>Crown approaches have been structured to ensure that the Crown decision-making and authority remain intact.</a:t>
            </a:r>
          </a:p>
          <a:p>
            <a:r>
              <a:rPr lang="en-US" sz="1200" dirty="0" smtClean="0">
                <a:latin typeface="Tw Cen MT" charset="0"/>
              </a:rPr>
              <a:t>This is reflected in how existing parks and protected areas are managed under federal and provincial legislation.</a:t>
            </a:r>
          </a:p>
          <a:p>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13</a:t>
            </a:fld>
            <a:endParaRPr lang="en-US"/>
          </a:p>
        </p:txBody>
      </p:sp>
    </p:spTree>
    <p:extLst>
      <p:ext uri="{BB962C8B-B14F-4D97-AF65-F5344CB8AC3E}">
        <p14:creationId xmlns:p14="http://schemas.microsoft.com/office/powerpoint/2010/main" val="401087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cs typeface="Avenir Book"/>
              </a:rPr>
              <a:t>SCC direction that goal of Crown relationship with Indigenous peoples is </a:t>
            </a:r>
            <a:r>
              <a:rPr lang="en-US" sz="1200" b="1" dirty="0" smtClean="0">
                <a:cs typeface="Avenir Book"/>
              </a:rPr>
              <a:t>reconciliation</a:t>
            </a:r>
          </a:p>
          <a:p>
            <a:r>
              <a:rPr lang="en-US" sz="1200" b="1" dirty="0" err="1" smtClean="0">
                <a:cs typeface="Avenir Book"/>
              </a:rPr>
              <a:t>Tsilhqot'in</a:t>
            </a:r>
            <a:r>
              <a:rPr lang="en-US" sz="1200" b="1" dirty="0" smtClean="0">
                <a:cs typeface="Avenir Book"/>
              </a:rPr>
              <a:t> </a:t>
            </a:r>
            <a:r>
              <a:rPr lang="en-US" sz="1200" dirty="0" smtClean="0">
                <a:cs typeface="Avenir Book"/>
              </a:rPr>
              <a:t>and </a:t>
            </a:r>
            <a:r>
              <a:rPr lang="en-US" sz="1200" b="1" dirty="0" smtClean="0">
                <a:cs typeface="Avenir Book"/>
              </a:rPr>
              <a:t>Daniels </a:t>
            </a:r>
            <a:r>
              <a:rPr lang="en-US" sz="1200" dirty="0" smtClean="0">
                <a:cs typeface="Avenir Book"/>
              </a:rPr>
              <a:t>decisions</a:t>
            </a:r>
          </a:p>
          <a:p>
            <a:r>
              <a:rPr lang="en-US" sz="1200" dirty="0" smtClean="0">
                <a:cs typeface="Avenir Book"/>
              </a:rPr>
              <a:t>Massive </a:t>
            </a:r>
            <a:r>
              <a:rPr lang="en-US" sz="1200" b="1" dirty="0" smtClean="0">
                <a:cs typeface="Avenir Book"/>
              </a:rPr>
              <a:t>budget commitment </a:t>
            </a:r>
            <a:r>
              <a:rPr lang="en-US" sz="1200" dirty="0" smtClean="0">
                <a:cs typeface="Avenir Book"/>
              </a:rPr>
              <a:t>to addressing Indigenous peoples’ needs</a:t>
            </a:r>
          </a:p>
          <a:p>
            <a:r>
              <a:rPr lang="en-US" sz="1200" dirty="0" smtClean="0">
                <a:cs typeface="Avenir Book"/>
              </a:rPr>
              <a:t>Federal commitments to address all </a:t>
            </a:r>
            <a:r>
              <a:rPr lang="en-US" sz="1200" dirty="0" err="1" smtClean="0">
                <a:cs typeface="Avenir Book"/>
              </a:rPr>
              <a:t>TRC</a:t>
            </a:r>
            <a:r>
              <a:rPr lang="en-US" sz="1200" dirty="0" smtClean="0">
                <a:cs typeface="Avenir Book"/>
              </a:rPr>
              <a:t> recommendations, including </a:t>
            </a:r>
            <a:r>
              <a:rPr lang="en-US" sz="1200" b="1" dirty="0" smtClean="0">
                <a:cs typeface="Avenir Book"/>
              </a:rPr>
              <a:t>implementing UNDRIP.</a:t>
            </a:r>
          </a:p>
          <a:p>
            <a:r>
              <a:rPr lang="en-US" sz="1200" dirty="0" smtClean="0">
                <a:cs typeface="Avenir Book"/>
              </a:rPr>
              <a:t>Federal commitment to building ‘</a:t>
            </a:r>
            <a:r>
              <a:rPr lang="en-US" sz="1200" b="1" dirty="0" smtClean="0">
                <a:cs typeface="Avenir Book"/>
              </a:rPr>
              <a:t>nation-to-nation</a:t>
            </a:r>
            <a:r>
              <a:rPr lang="en-US" sz="1200" dirty="0" smtClean="0">
                <a:cs typeface="Avenir Book"/>
              </a:rPr>
              <a:t>’ relationships with Indigenous peoples in </a:t>
            </a:r>
            <a:r>
              <a:rPr lang="en-US" sz="1200" b="1" dirty="0" smtClean="0">
                <a:cs typeface="Avenir Book"/>
              </a:rPr>
              <a:t>10 Principles</a:t>
            </a:r>
            <a:endParaRPr lang="en-CA" dirty="0"/>
          </a:p>
        </p:txBody>
      </p:sp>
      <p:sp>
        <p:nvSpPr>
          <p:cNvPr id="4" name="Slide Number Placeholder 3"/>
          <p:cNvSpPr>
            <a:spLocks noGrp="1"/>
          </p:cNvSpPr>
          <p:nvPr>
            <p:ph type="sldNum" sz="quarter" idx="10"/>
          </p:nvPr>
        </p:nvSpPr>
        <p:spPr/>
        <p:txBody>
          <a:bodyPr/>
          <a:lstStyle/>
          <a:p>
            <a:fld id="{42DF7788-7C26-DD44-A801-E797B6BDD21B}" type="slidenum">
              <a:rPr lang="en-US" smtClean="0"/>
              <a:t>14</a:t>
            </a:fld>
            <a:endParaRPr lang="en-US"/>
          </a:p>
        </p:txBody>
      </p:sp>
    </p:spTree>
    <p:extLst>
      <p:ext uri="{BB962C8B-B14F-4D97-AF65-F5344CB8AC3E}">
        <p14:creationId xmlns:p14="http://schemas.microsoft.com/office/powerpoint/2010/main" val="1572411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1CE3533-3962-A34B-8CB2-C99BDEB1DC23}" type="datetime1">
              <a:rPr lang="en-US"/>
              <a:pPr>
                <a:defRPr/>
              </a:pPr>
              <a:t>7/19/2018</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66ED3F5-487E-E74D-BF8A-3DB37C31D386}" type="slidenum">
              <a:rPr lang="en-US"/>
              <a:pPr>
                <a:defRPr/>
              </a:pPr>
              <a:t>‹#›</a:t>
            </a:fld>
            <a:endParaRPr lang="en-US"/>
          </a:p>
        </p:txBody>
      </p:sp>
    </p:spTree>
    <p:extLst>
      <p:ext uri="{BB962C8B-B14F-4D97-AF65-F5344CB8AC3E}">
        <p14:creationId xmlns:p14="http://schemas.microsoft.com/office/powerpoint/2010/main" val="14653338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E4C9B9D-AF89-0D4A-B398-523158FFBD94}" type="datetime1">
              <a:rPr lang="en-US"/>
              <a:pPr>
                <a:defRPr/>
              </a:pPr>
              <a:t>7/19/2018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89FF2D3-D896-DD4E-8301-CF3622A2403D}" type="slidenum">
              <a:rPr lang="en-US"/>
              <a:pPr>
                <a:defRPr/>
              </a:pPr>
              <a:t>‹#›</a:t>
            </a:fld>
            <a:endParaRPr lang="en-US"/>
          </a:p>
        </p:txBody>
      </p:sp>
    </p:spTree>
    <p:extLst>
      <p:ext uri="{BB962C8B-B14F-4D97-AF65-F5344CB8AC3E}">
        <p14:creationId xmlns:p14="http://schemas.microsoft.com/office/powerpoint/2010/main" val="286668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AD682A31-C90D-C746-A89D-41E5FED50AEA}" type="datetime1">
              <a:rPr lang="en-US"/>
              <a:pPr>
                <a:defRPr/>
              </a:pPr>
              <a:t>7/19/2018</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A217452-2239-E943-8799-7A61E37BD0CF}" type="slidenum">
              <a:rPr lang="en-US"/>
              <a:pPr>
                <a:defRPr/>
              </a:pPr>
              <a:t>‹#›</a:t>
            </a:fld>
            <a:endParaRPr lang="en-US"/>
          </a:p>
        </p:txBody>
      </p:sp>
    </p:spTree>
    <p:extLst>
      <p:ext uri="{BB962C8B-B14F-4D97-AF65-F5344CB8AC3E}">
        <p14:creationId xmlns:p14="http://schemas.microsoft.com/office/powerpoint/2010/main" val="8252884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29B28A8-8BD8-0A42-9075-2D37394F423D}" type="datetime1">
              <a:rPr lang="en-US"/>
              <a:pPr>
                <a:defRPr/>
              </a:pPr>
              <a:t>7/19/2018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C36408-35FF-3B46-B0EB-BCA53F1644B1}" type="slidenum">
              <a:rPr lang="en-US"/>
              <a:pPr>
                <a:defRPr/>
              </a:pPr>
              <a:t>‹#›</a:t>
            </a:fld>
            <a:endParaRPr lang="en-US"/>
          </a:p>
        </p:txBody>
      </p:sp>
    </p:spTree>
    <p:extLst>
      <p:ext uri="{BB962C8B-B14F-4D97-AF65-F5344CB8AC3E}">
        <p14:creationId xmlns:p14="http://schemas.microsoft.com/office/powerpoint/2010/main" val="321408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EA90561C-FBE8-AF4B-8FF0-8E4788879D43}" type="datetime1">
              <a:rPr lang="en-US"/>
              <a:pPr>
                <a:defRPr/>
              </a:pPr>
              <a:t>7/19/2018</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F03D99ED-AD3C-4D4E-A86C-DB15D059F899}"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642431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0F49B4E-2912-794D-9B16-65119383E170}" type="datetime1">
              <a:rPr lang="en-US"/>
              <a:pPr>
                <a:defRPr/>
              </a:pPr>
              <a:t>7/19/2018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06B541F-DD01-9349-B0E3-EAE9846EFB59}" type="slidenum">
              <a:rPr lang="en-US"/>
              <a:pPr>
                <a:defRPr/>
              </a:pPr>
              <a:t>‹#›</a:t>
            </a:fld>
            <a:endParaRPr lang="en-US"/>
          </a:p>
        </p:txBody>
      </p:sp>
    </p:spTree>
    <p:extLst>
      <p:ext uri="{BB962C8B-B14F-4D97-AF65-F5344CB8AC3E}">
        <p14:creationId xmlns:p14="http://schemas.microsoft.com/office/powerpoint/2010/main" val="169534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07278FD4-2854-7D4C-92F1-2C4988A121D9}" type="datetime1">
              <a:rPr lang="en-US"/>
              <a:pPr>
                <a:defRPr/>
              </a:pPr>
              <a:t>7/19/2018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A687BC7-8CE9-5E49-8234-4C19109DADE4}" type="slidenum">
              <a:rPr lang="en-US"/>
              <a:pPr>
                <a:defRPr/>
              </a:pPr>
              <a:t>‹#›</a:t>
            </a:fld>
            <a:endParaRPr lang="en-US"/>
          </a:p>
        </p:txBody>
      </p:sp>
    </p:spTree>
    <p:extLst>
      <p:ext uri="{BB962C8B-B14F-4D97-AF65-F5344CB8AC3E}">
        <p14:creationId xmlns:p14="http://schemas.microsoft.com/office/powerpoint/2010/main" val="72314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966CF850-649B-CD41-88AC-80F8CA1A9658}" type="datetime1">
              <a:rPr lang="en-US"/>
              <a:pPr>
                <a:defRPr/>
              </a:pPr>
              <a:t>7/19/2018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EBE728B-7637-954B-BB8F-1C353CD09930}" type="slidenum">
              <a:rPr lang="en-US"/>
              <a:pPr>
                <a:defRPr/>
              </a:pPr>
              <a:t>‹#›</a:t>
            </a:fld>
            <a:endParaRPr lang="en-US"/>
          </a:p>
        </p:txBody>
      </p:sp>
    </p:spTree>
    <p:extLst>
      <p:ext uri="{BB962C8B-B14F-4D97-AF65-F5344CB8AC3E}">
        <p14:creationId xmlns:p14="http://schemas.microsoft.com/office/powerpoint/2010/main" val="30068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E0664B1-4275-6442-9E6B-73D35A8EAD3A}" type="datetime1">
              <a:rPr lang="en-US"/>
              <a:pPr>
                <a:defRPr/>
              </a:pPr>
              <a:t>7/19/2018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7BB6B83-555C-364E-844C-F2B019B8FBC8}" type="slidenum">
              <a:rPr lang="en-US"/>
              <a:pPr>
                <a:defRPr/>
              </a:pPr>
              <a:t>‹#›</a:t>
            </a:fld>
            <a:endParaRPr lang="en-US"/>
          </a:p>
        </p:txBody>
      </p:sp>
    </p:spTree>
    <p:extLst>
      <p:ext uri="{BB962C8B-B14F-4D97-AF65-F5344CB8AC3E}">
        <p14:creationId xmlns:p14="http://schemas.microsoft.com/office/powerpoint/2010/main" val="417286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9C67A17-7E63-7E42-899C-EA080C073EBB}" type="datetime1">
              <a:rPr lang="en-US"/>
              <a:pPr>
                <a:defRPr/>
              </a:pPr>
              <a:t>7/19/2018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FC67307-2614-E14E-B174-2D37C4E77E58}" type="slidenum">
              <a:rPr lang="en-US"/>
              <a:pPr>
                <a:defRPr/>
              </a:pPr>
              <a:t>‹#›</a:t>
            </a:fld>
            <a:endParaRPr lang="en-US"/>
          </a:p>
        </p:txBody>
      </p:sp>
    </p:spTree>
    <p:extLst>
      <p:ext uri="{BB962C8B-B14F-4D97-AF65-F5344CB8AC3E}">
        <p14:creationId xmlns:p14="http://schemas.microsoft.com/office/powerpoint/2010/main" val="296335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fld id="{C644B10D-E638-404E-BD26-A91DE28E2DD6}" type="datetime1">
              <a:rPr lang="en-US"/>
              <a:pPr>
                <a:defRPr/>
              </a:pPr>
              <a:t>7/19/2018</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347C5766-71E7-BF48-8763-574AA3B9C33C}"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US"/>
          </a:p>
        </p:txBody>
      </p:sp>
    </p:spTree>
    <p:extLst>
      <p:ext uri="{BB962C8B-B14F-4D97-AF65-F5344CB8AC3E}">
        <p14:creationId xmlns:p14="http://schemas.microsoft.com/office/powerpoint/2010/main" val="17556634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charset="0"/>
              </a:defRPr>
            </a:lvl1pPr>
          </a:lstStyle>
          <a:p>
            <a:pPr>
              <a:defRPr/>
            </a:pPr>
            <a:fld id="{16D05F5D-062D-664F-ACBD-BF135EF2E871}" type="datetime1">
              <a:rPr lang="en-US"/>
              <a:pPr>
                <a:defRPr/>
              </a:pPr>
              <a:t>7/19/2018</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Tw Cen MT" charset="0"/>
              <a:ea typeface="ＭＳ Ｐゴシック" charset="0"/>
              <a:cs typeface="ＭＳ Ｐゴシック" charset="0"/>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charset="0"/>
              </a:defRPr>
            </a:lvl1pPr>
          </a:lstStyle>
          <a:p>
            <a:pPr>
              <a:defRPr/>
            </a:pPr>
            <a:fld id="{588F054E-D5E9-6B4E-ACAD-F78B53A4BD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6" r:id="rId1"/>
    <p:sldLayoutId id="2147483850" r:id="rId2"/>
    <p:sldLayoutId id="2147483857" r:id="rId3"/>
    <p:sldLayoutId id="2147483851" r:id="rId4"/>
    <p:sldLayoutId id="2147483852" r:id="rId5"/>
    <p:sldLayoutId id="2147483853" r:id="rId6"/>
    <p:sldLayoutId id="2147483858" r:id="rId7"/>
    <p:sldLayoutId id="2147483854" r:id="rId8"/>
    <p:sldLayoutId id="2147483859" r:id="rId9"/>
    <p:sldLayoutId id="2147483855" r:id="rId10"/>
    <p:sldLayoutId id="2147483860"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latin typeface="Tw Cen MT" pitchFamily="-107" charset="-18"/>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Tw Cen MT" pitchFamily="-107" charset="-18"/>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Tw Cen MT" pitchFamily="-107" charset="-18"/>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Tw Cen MT" pitchFamily="-107" charset="-18"/>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w Cen MT" pitchFamily="-107" charset="-18"/>
          <a:ea typeface="ＭＳ Ｐゴシック" pitchFamily="-107" charset="-128"/>
          <a:cs typeface="ＭＳ Ｐゴシック" pitchFamily="-107" charset="-128"/>
        </a:defRPr>
      </a:lvl6pPr>
      <a:lvl7pPr marL="914400" algn="l" rtl="0" fontAlgn="base">
        <a:spcBef>
          <a:spcPct val="0"/>
        </a:spcBef>
        <a:spcAft>
          <a:spcPct val="0"/>
        </a:spcAft>
        <a:defRPr sz="4400">
          <a:solidFill>
            <a:schemeClr val="tx2"/>
          </a:solidFill>
          <a:latin typeface="Tw Cen MT" pitchFamily="-107" charset="-18"/>
          <a:ea typeface="ＭＳ Ｐゴシック" pitchFamily="-107" charset="-128"/>
          <a:cs typeface="ＭＳ Ｐゴシック" pitchFamily="-107" charset="-128"/>
        </a:defRPr>
      </a:lvl7pPr>
      <a:lvl8pPr marL="1371600" algn="l" rtl="0" fontAlgn="base">
        <a:spcBef>
          <a:spcPct val="0"/>
        </a:spcBef>
        <a:spcAft>
          <a:spcPct val="0"/>
        </a:spcAft>
        <a:defRPr sz="4400">
          <a:solidFill>
            <a:schemeClr val="tx2"/>
          </a:solidFill>
          <a:latin typeface="Tw Cen MT" pitchFamily="-107" charset="-18"/>
          <a:ea typeface="ＭＳ Ｐゴシック" pitchFamily="-107" charset="-128"/>
          <a:cs typeface="ＭＳ Ｐゴシック" pitchFamily="-107" charset="-128"/>
        </a:defRPr>
      </a:lvl8pPr>
      <a:lvl9pPr marL="1828800" algn="l" rtl="0" fontAlgn="base">
        <a:spcBef>
          <a:spcPct val="0"/>
        </a:spcBef>
        <a:spcAft>
          <a:spcPct val="0"/>
        </a:spcAft>
        <a:defRPr sz="4400">
          <a:solidFill>
            <a:schemeClr val="tx2"/>
          </a:solidFill>
          <a:latin typeface="Tw Cen MT" pitchFamily="-107" charset="-18"/>
          <a:ea typeface="ＭＳ Ｐゴシック" pitchFamily="-107" charset="-128"/>
          <a:cs typeface="ＭＳ Ｐゴシック" pitchFamily="-107" charset="-128"/>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pitchFamily="-107" charset="-128"/>
          <a:cs typeface="ＭＳ Ｐゴシック" pitchFamily="-107" charset="-128"/>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pitchFamily="-107" charset="-128"/>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pitchFamily="-107" charset="-128"/>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pitchFamily="-107" charset="-128"/>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pitchFamily="-107"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land@oktlaw.com" TargetMode="External"/><Relationship Id="rId2" Type="http://schemas.openxmlformats.org/officeDocument/2006/relationships/hyperlink" Target="mailto:linnes@oktlaw.com" TargetMode="Externa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0" y="2209800"/>
            <a:ext cx="5893747" cy="3733800"/>
          </a:xfrm>
        </p:spPr>
        <p:txBody>
          <a:bodyPr/>
          <a:lstStyle/>
          <a:p>
            <a:pPr algn="r" eaLnBrk="1" hangingPunct="1"/>
            <a:r>
              <a:rPr lang="en-US" sz="4000" cap="none" dirty="0">
                <a:latin typeface="Tw Cen MT" charset="0"/>
                <a:ea typeface="ＭＳ Ｐゴシック" charset="0"/>
                <a:cs typeface="ＭＳ Ｐゴシック" charset="0"/>
              </a:rPr>
              <a:t/>
            </a:r>
            <a:br>
              <a:rPr lang="en-US" sz="4000" cap="none" dirty="0">
                <a:latin typeface="Tw Cen MT" charset="0"/>
                <a:ea typeface="ＭＳ Ｐゴシック" charset="0"/>
                <a:cs typeface="ＭＳ Ｐゴシック" charset="0"/>
              </a:rPr>
            </a:br>
            <a:endParaRPr lang="en-US" sz="4000" cap="none" dirty="0">
              <a:latin typeface="Tw Cen MT" charset="0"/>
              <a:ea typeface="ＭＳ Ｐゴシック" charset="0"/>
              <a:cs typeface="ＭＳ Ｐゴシック" charset="0"/>
            </a:endParaRPr>
          </a:p>
        </p:txBody>
      </p:sp>
      <p:sp>
        <p:nvSpPr>
          <p:cNvPr id="13318" name="Subtitle 2"/>
          <p:cNvSpPr>
            <a:spLocks noGrp="1"/>
          </p:cNvSpPr>
          <p:nvPr>
            <p:ph type="subTitle" idx="1"/>
          </p:nvPr>
        </p:nvSpPr>
        <p:spPr>
          <a:xfrm>
            <a:off x="3429000" y="6049963"/>
            <a:ext cx="5638800" cy="685800"/>
          </a:xfrm>
        </p:spPr>
        <p:txBody>
          <a:bodyPr>
            <a:normAutofit lnSpcReduction="10000"/>
          </a:bodyPr>
          <a:lstStyle/>
          <a:p>
            <a:pPr eaLnBrk="1" hangingPunct="1">
              <a:lnSpc>
                <a:spcPct val="80000"/>
              </a:lnSpc>
            </a:pPr>
            <a:r>
              <a:rPr lang="en-US" dirty="0"/>
              <a:t>North American Congress </a:t>
            </a:r>
            <a:br>
              <a:rPr lang="en-US" dirty="0"/>
            </a:br>
            <a:r>
              <a:rPr lang="en-US" dirty="0"/>
              <a:t>for Conservation Biology         July 2018</a:t>
            </a:r>
            <a:endParaRPr lang="en-US" sz="2000" dirty="0">
              <a:latin typeface="Tw Cen MT" charset="0"/>
              <a:ea typeface="ＭＳ Ｐゴシック" charset="0"/>
              <a:cs typeface="ＭＳ Ｐゴシック"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928"/>
          <a:stretch/>
        </p:blipFill>
        <p:spPr bwMode="auto">
          <a:xfrm>
            <a:off x="-1" y="0"/>
            <a:ext cx="9170347" cy="119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rrowheads="1"/>
          </p:cNvPicPr>
          <p:nvPr/>
        </p:nvPicPr>
        <p:blipFill>
          <a:blip r:embed="rId4"/>
          <a:srcRect/>
          <a:stretch>
            <a:fillRect/>
          </a:stretch>
        </p:blipFill>
        <p:spPr bwMode="auto">
          <a:xfrm>
            <a:off x="1276351" y="1592203"/>
            <a:ext cx="2819399" cy="2577801"/>
          </a:xfrm>
          <a:prstGeom prst="rect">
            <a:avLst/>
          </a:prstGeom>
          <a:ln>
            <a:noFill/>
          </a:ln>
          <a:effectLst>
            <a:outerShdw blurRad="292100" dist="139700" dir="2700000" algn="tl" rotWithShape="0">
              <a:srgbClr val="333333">
                <a:alpha val="65000"/>
              </a:srgbClr>
            </a:outerShdw>
          </a:effectLst>
        </p:spPr>
      </p:pic>
      <p:pic>
        <p:nvPicPr>
          <p:cNvPr id="13" name="Picture 7" descr="Trail sunset.jpg"/>
          <p:cNvPicPr>
            <a:picLocks/>
          </p:cNvPicPr>
          <p:nvPr/>
        </p:nvPicPr>
        <p:blipFill>
          <a:blip r:embed="rId5"/>
          <a:srcRect/>
          <a:stretch>
            <a:fillRect/>
          </a:stretch>
        </p:blipFill>
        <p:spPr bwMode="auto">
          <a:xfrm>
            <a:off x="5486400" y="3160355"/>
            <a:ext cx="2579047" cy="236678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28600" y="1560016"/>
            <a:ext cx="8763000" cy="4154984"/>
          </a:xfrm>
          <a:prstGeom prst="rect">
            <a:avLst/>
          </a:prstGeom>
          <a:noFill/>
        </p:spPr>
        <p:txBody>
          <a:bodyPr wrap="square" rtlCol="0">
            <a:spAutoFit/>
          </a:bodyPr>
          <a:lstStyle/>
          <a:p>
            <a:pPr algn="r"/>
            <a:r>
              <a:rPr lang="en-US" sz="4400" dirty="0">
                <a:latin typeface="+mj-lt"/>
              </a:rPr>
              <a:t>Recognizing</a:t>
            </a:r>
            <a:br>
              <a:rPr lang="en-US" sz="4400" dirty="0">
                <a:latin typeface="+mj-lt"/>
              </a:rPr>
            </a:br>
            <a:r>
              <a:rPr lang="en-US" sz="4400" dirty="0">
                <a:latin typeface="+mj-lt"/>
              </a:rPr>
              <a:t>Indigenous Rights</a:t>
            </a:r>
          </a:p>
          <a:p>
            <a:endParaRPr lang="en-US" sz="4400" dirty="0">
              <a:latin typeface="+mj-lt"/>
            </a:endParaRPr>
          </a:p>
          <a:p>
            <a:endParaRPr lang="en-US" sz="4400" dirty="0">
              <a:latin typeface="+mj-lt"/>
            </a:endParaRPr>
          </a:p>
          <a:p>
            <a:r>
              <a:rPr lang="en-US" sz="4400" dirty="0">
                <a:latin typeface="+mj-lt"/>
              </a:rPr>
              <a:t>Indigenous Protected </a:t>
            </a:r>
          </a:p>
          <a:p>
            <a:r>
              <a:rPr lang="en-US" sz="4400" dirty="0">
                <a:latin typeface="+mj-lt"/>
              </a:rPr>
              <a:t>and Conserved Areas</a:t>
            </a:r>
          </a:p>
        </p:txBody>
      </p:sp>
      <p:sp>
        <p:nvSpPr>
          <p:cNvPr id="3" name="TextBox 2"/>
          <p:cNvSpPr txBox="1"/>
          <p:nvPr/>
        </p:nvSpPr>
        <p:spPr>
          <a:xfrm>
            <a:off x="0" y="6076801"/>
            <a:ext cx="2133600" cy="646331"/>
          </a:xfrm>
          <a:prstGeom prst="rect">
            <a:avLst/>
          </a:prstGeom>
          <a:noFill/>
        </p:spPr>
        <p:txBody>
          <a:bodyPr wrap="square" rtlCol="0">
            <a:spAutoFit/>
          </a:bodyPr>
          <a:lstStyle/>
          <a:p>
            <a:r>
              <a:rPr lang="en-US" dirty="0"/>
              <a:t>Larry Innes and Lorraine 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UNDRIP</a:t>
            </a:r>
          </a:p>
        </p:txBody>
      </p:sp>
      <p:sp>
        <p:nvSpPr>
          <p:cNvPr id="4" name="Content Placeholder 3"/>
          <p:cNvSpPr>
            <a:spLocks noGrp="1"/>
          </p:cNvSpPr>
          <p:nvPr>
            <p:ph sz="quarter" idx="1"/>
          </p:nvPr>
        </p:nvSpPr>
        <p:spPr>
          <a:xfrm>
            <a:off x="4267200" y="1600200"/>
            <a:ext cx="4498848" cy="4495800"/>
          </a:xfrm>
        </p:spPr>
        <p:txBody>
          <a:bodyPr/>
          <a:lstStyle/>
          <a:p>
            <a:pPr algn="ctr" eaLnBrk="1" hangingPunct="1">
              <a:buFont typeface="Wingdings" charset="0"/>
              <a:buNone/>
            </a:pPr>
            <a:r>
              <a:rPr lang="en-US" sz="3600" b="1" dirty="0" smtClean="0">
                <a:latin typeface="Tw Cen MT"/>
                <a:ea typeface="ＭＳ Ｐゴシック" charset="0"/>
                <a:cs typeface="ＭＳ Ｐゴシック" charset="0"/>
              </a:rPr>
              <a:t>UNDRIP Article 32:</a:t>
            </a:r>
            <a:endParaRPr lang="en-US" sz="3600" b="1" dirty="0">
              <a:latin typeface="Tw Cen MT"/>
              <a:ea typeface="ＭＳ Ｐゴシック" charset="0"/>
              <a:cs typeface="ＭＳ Ｐゴシック" charset="0"/>
            </a:endParaRPr>
          </a:p>
          <a:p>
            <a:pPr lvl="1" eaLnBrk="1" hangingPunct="1">
              <a:buFont typeface="Wingdings" charset="0"/>
              <a:buNone/>
            </a:pPr>
            <a:r>
              <a:rPr lang="en-GB" sz="3600" dirty="0">
                <a:latin typeface="Tw Cen MT"/>
                <a:ea typeface="ＭＳ Ｐゴシック" charset="0"/>
              </a:rPr>
              <a:t>	States shall consult and cooperate in good faith with the indigenous peoples </a:t>
            </a:r>
            <a:r>
              <a:rPr lang="en-GB" sz="3600" dirty="0" smtClean="0">
                <a:latin typeface="Tw Cen MT"/>
                <a:ea typeface="ＭＳ Ｐゴシック" charset="0"/>
              </a:rPr>
              <a:t>… to </a:t>
            </a:r>
            <a:r>
              <a:rPr lang="en-GB" sz="3600" dirty="0">
                <a:latin typeface="Tw Cen MT"/>
                <a:ea typeface="ＭＳ Ｐゴシック" charset="0"/>
              </a:rPr>
              <a:t>obtain their free and informed </a:t>
            </a:r>
            <a:r>
              <a:rPr lang="en-GB" sz="3600" dirty="0" smtClean="0">
                <a:latin typeface="Tw Cen MT"/>
                <a:ea typeface="ＭＳ Ｐゴシック" charset="0"/>
              </a:rPr>
              <a:t>consent …</a:t>
            </a:r>
            <a:endParaRPr lang="en-US" sz="3600" dirty="0">
              <a:latin typeface="Tw Cen MT"/>
              <a:ea typeface="ＭＳ Ｐゴシック" charset="0"/>
            </a:endParaRPr>
          </a:p>
        </p:txBody>
      </p:sp>
      <p:pic>
        <p:nvPicPr>
          <p:cNvPr id="4098" name="Picture 2" descr="L:\LLand\Power Point Slides and Images\Pictures and Images - General\F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3810000" cy="501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8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TRC Calls to Action</a:t>
            </a:r>
          </a:p>
        </p:txBody>
      </p:sp>
      <p:sp>
        <p:nvSpPr>
          <p:cNvPr id="41986" name="Content Placeholder 3"/>
          <p:cNvSpPr>
            <a:spLocks noGrp="1"/>
          </p:cNvSpPr>
          <p:nvPr>
            <p:ph sz="quarter" idx="1"/>
          </p:nvPr>
        </p:nvSpPr>
        <p:spPr>
          <a:xfrm>
            <a:off x="612648" y="1600200"/>
            <a:ext cx="5864352" cy="4495800"/>
          </a:xfrm>
        </p:spPr>
        <p:txBody>
          <a:bodyPr/>
          <a:lstStyle/>
          <a:p>
            <a:pPr marL="514350" indent="-514350">
              <a:buFont typeface="+mj-lt"/>
              <a:buAutoNum type="romanUcPeriod"/>
            </a:pPr>
            <a:r>
              <a:rPr lang="en-US" sz="2400" dirty="0">
                <a:latin typeface="Tw Cen MT" charset="0"/>
              </a:rPr>
              <a:t>Repudiate concepts used to justify European sovereignty over Indigenous lands and peoples such as the Doctrine of Discovery and </a:t>
            </a:r>
            <a:r>
              <a:rPr lang="en-US" sz="2400" i="1" dirty="0">
                <a:latin typeface="Tw Cen MT" charset="0"/>
              </a:rPr>
              <a:t>terra nullius</a:t>
            </a:r>
            <a:r>
              <a:rPr lang="en-US" sz="2400" dirty="0">
                <a:latin typeface="Tw Cen MT" charset="0"/>
              </a:rPr>
              <a:t>. </a:t>
            </a:r>
          </a:p>
          <a:p>
            <a:pPr marL="514350" indent="-514350">
              <a:buFont typeface="+mj-lt"/>
              <a:buAutoNum type="romanUcPeriod"/>
            </a:pPr>
            <a:r>
              <a:rPr lang="en-US" sz="2400" dirty="0">
                <a:latin typeface="Tw Cen MT" charset="0"/>
              </a:rPr>
              <a:t>Adopt and implement the </a:t>
            </a:r>
            <a:r>
              <a:rPr lang="en-US" sz="2400" i="1" dirty="0">
                <a:latin typeface="Tw Cen MT" charset="0"/>
              </a:rPr>
              <a:t>United Nations Declaration on the Rights of Indigenous Peoples </a:t>
            </a:r>
            <a:r>
              <a:rPr lang="en-US" sz="2400" dirty="0">
                <a:latin typeface="Tw Cen MT" charset="0"/>
              </a:rPr>
              <a:t>as the framework for reconciliation. </a:t>
            </a:r>
          </a:p>
          <a:p>
            <a:pPr marL="514350" indent="-514350">
              <a:buFont typeface="+mj-lt"/>
              <a:buAutoNum type="romanUcPeriod"/>
            </a:pPr>
            <a:r>
              <a:rPr lang="en-US" sz="2400" dirty="0">
                <a:latin typeface="Tw Cen MT" charset="0"/>
              </a:rPr>
              <a:t>Renew or establish Treaty relationships based on principles of mutual recognition, mutual respect, and shared responsibility for maintaining those relationships into the future. </a:t>
            </a:r>
          </a:p>
          <a:p>
            <a:pPr eaLnBrk="1" hangingPunct="1"/>
            <a:endParaRPr lang="en-US" sz="2400" dirty="0">
              <a:latin typeface="Tw Cen MT" charset="0"/>
            </a:endParaRPr>
          </a:p>
          <a:p>
            <a:pPr eaLnBrk="1" hangingPunct="1"/>
            <a:endParaRPr lang="en-US" sz="2400" dirty="0">
              <a:latin typeface="Tw Cen MT" charset="0"/>
            </a:endParaRPr>
          </a:p>
        </p:txBody>
      </p:sp>
      <p:pic>
        <p:nvPicPr>
          <p:cNvPr id="4" name="Picture 2" descr="Image result for truth and reconciliation commission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8653">
            <a:off x="6476241" y="2414225"/>
            <a:ext cx="2276475"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9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txBox="1">
            <a:spLocks/>
          </p:cNvSpPr>
          <p:nvPr/>
        </p:nvSpPr>
        <p:spPr bwMode="auto">
          <a:xfrm>
            <a:off x="3276600" y="381000"/>
            <a:ext cx="55626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sz="2400">
                <a:solidFill>
                  <a:schemeClr val="tx1"/>
                </a:solidFill>
                <a:latin typeface="Arial" charset="0"/>
                <a:ea typeface="ＭＳ Ｐゴシック" charset="-128"/>
              </a:defRPr>
            </a:lvl1pPr>
            <a:lvl2pPr marL="620713" indent="-228600" eaLnBrk="0" hangingPunct="0">
              <a:defRPr sz="2400">
                <a:solidFill>
                  <a:schemeClr val="tx1"/>
                </a:solidFill>
                <a:latin typeface="Arial" charset="0"/>
                <a:ea typeface="ＭＳ Ｐゴシック" charset="-128"/>
              </a:defRPr>
            </a:lvl2pPr>
            <a:lvl3pPr marL="858838"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ct val="90000"/>
              </a:lnSpc>
              <a:spcBef>
                <a:spcPts val="400"/>
              </a:spcBef>
              <a:buClr>
                <a:schemeClr val="accent1"/>
              </a:buClr>
              <a:buSzPct val="68000"/>
            </a:pPr>
            <a:r>
              <a:rPr lang="en-US" altLang="x-none" sz="2200" dirty="0">
                <a:latin typeface="Tw Cen MT" charset="0"/>
              </a:rPr>
              <a:t>	</a:t>
            </a:r>
          </a:p>
          <a:p>
            <a:pPr defTabSz="914400" eaLnBrk="1" hangingPunct="1">
              <a:lnSpc>
                <a:spcPct val="90000"/>
              </a:lnSpc>
              <a:spcBef>
                <a:spcPts val="400"/>
              </a:spcBef>
              <a:buClr>
                <a:schemeClr val="accent1"/>
              </a:buClr>
              <a:buSzPct val="68000"/>
            </a:pPr>
            <a:r>
              <a:rPr lang="en-US" altLang="x-none" sz="2200" dirty="0">
                <a:latin typeface="Tw Cen MT" charset="0"/>
              </a:rPr>
              <a:t>	</a:t>
            </a:r>
          </a:p>
          <a:p>
            <a:pPr defTabSz="914400" eaLnBrk="1" hangingPunct="1">
              <a:lnSpc>
                <a:spcPct val="90000"/>
              </a:lnSpc>
              <a:spcBef>
                <a:spcPts val="400"/>
              </a:spcBef>
              <a:buClr>
                <a:schemeClr val="accent1"/>
              </a:buClr>
              <a:buSzPct val="68000"/>
            </a:pPr>
            <a:r>
              <a:rPr lang="en-US" altLang="x-none" sz="2200" dirty="0">
                <a:latin typeface="Tw Cen MT" charset="0"/>
              </a:rPr>
              <a:t>	</a:t>
            </a:r>
            <a:r>
              <a:rPr lang="en-US" altLang="x-none" sz="2600" dirty="0">
                <a:latin typeface="Tw Cen MT" charset="0"/>
              </a:rPr>
              <a:t>The Declaration is a </a:t>
            </a:r>
            <a:r>
              <a:rPr lang="en-US" altLang="x-none" sz="2600" b="1" dirty="0">
                <a:latin typeface="Tw Cen MT" charset="0"/>
              </a:rPr>
              <a:t>visionary step</a:t>
            </a:r>
            <a:r>
              <a:rPr lang="en-US" altLang="x-none" sz="2600" dirty="0">
                <a:latin typeface="Tw Cen MT" charset="0"/>
              </a:rPr>
              <a:t> towards addressing the human rights of indigenous peoples.  It sets out a</a:t>
            </a:r>
            <a:r>
              <a:rPr lang="en-US" altLang="x-none" sz="2600" b="1" dirty="0">
                <a:latin typeface="Tw Cen MT" charset="0"/>
              </a:rPr>
              <a:t> framework</a:t>
            </a:r>
            <a:r>
              <a:rPr lang="en-US" altLang="x-none" sz="2600" dirty="0">
                <a:latin typeface="Tw Cen MT" charset="0"/>
              </a:rPr>
              <a:t> on which States can </a:t>
            </a:r>
            <a:r>
              <a:rPr lang="en-US" altLang="x-none" sz="2600" b="1" dirty="0">
                <a:latin typeface="Tw Cen MT" charset="0"/>
              </a:rPr>
              <a:t>build or rebuild their relationships</a:t>
            </a:r>
            <a:r>
              <a:rPr lang="en-US" altLang="x-none" sz="2600" dirty="0">
                <a:latin typeface="Tw Cen MT" charset="0"/>
              </a:rPr>
              <a:t> with indigenous peoples. … [I]t provides a momentous opportunity for States and indigenous peoples to strengthen their relationships, promote </a:t>
            </a:r>
            <a:r>
              <a:rPr lang="en-US" altLang="x-none" sz="2600" b="1" dirty="0">
                <a:latin typeface="Tw Cen MT" charset="0"/>
              </a:rPr>
              <a:t>reconciliation</a:t>
            </a:r>
            <a:r>
              <a:rPr lang="en-US" altLang="x-none" sz="2600" dirty="0">
                <a:latin typeface="Tw Cen MT" charset="0"/>
              </a:rPr>
              <a:t> and ensure that the </a:t>
            </a:r>
            <a:r>
              <a:rPr lang="en-US" altLang="x-none" sz="2600" b="1" dirty="0">
                <a:latin typeface="Tw Cen MT" charset="0"/>
              </a:rPr>
              <a:t>past is not repeated</a:t>
            </a:r>
            <a:r>
              <a:rPr lang="en-US" altLang="x-none" sz="2600" dirty="0">
                <a:latin typeface="Tw Cen MT" charset="0"/>
              </a:rPr>
              <a:t>.</a:t>
            </a:r>
          </a:p>
          <a:p>
            <a:pPr defTabSz="914400" eaLnBrk="1" hangingPunct="1">
              <a:lnSpc>
                <a:spcPct val="90000"/>
              </a:lnSpc>
              <a:spcBef>
                <a:spcPts val="400"/>
              </a:spcBef>
              <a:buClr>
                <a:schemeClr val="accent1"/>
              </a:buClr>
              <a:buSzPct val="68000"/>
            </a:pPr>
            <a:endParaRPr lang="en-US" altLang="x-none" sz="900" dirty="0">
              <a:latin typeface="Tw Cen MT" charset="0"/>
            </a:endParaRPr>
          </a:p>
          <a:p>
            <a:pPr defTabSz="914400" eaLnBrk="1" hangingPunct="1">
              <a:lnSpc>
                <a:spcPct val="90000"/>
              </a:lnSpc>
              <a:spcBef>
                <a:spcPts val="400"/>
              </a:spcBef>
              <a:buClr>
                <a:schemeClr val="accent1"/>
              </a:buClr>
              <a:buSzPct val="68000"/>
            </a:pPr>
            <a:endParaRPr lang="en-US" altLang="x-none" sz="900" dirty="0">
              <a:latin typeface="Tw Cen MT" charset="0"/>
            </a:endParaRPr>
          </a:p>
          <a:p>
            <a:pPr lvl="1" defTabSz="914400" eaLnBrk="1" hangingPunct="1">
              <a:lnSpc>
                <a:spcPct val="90000"/>
              </a:lnSpc>
              <a:spcBef>
                <a:spcPts val="325"/>
              </a:spcBef>
              <a:buClr>
                <a:schemeClr val="accent1"/>
              </a:buClr>
            </a:pPr>
            <a:r>
              <a:rPr lang="en-US" altLang="x-none" sz="900" dirty="0">
                <a:latin typeface="Tw Cen MT" charset="0"/>
              </a:rPr>
              <a:t>	</a:t>
            </a:r>
          </a:p>
          <a:p>
            <a:pPr lvl="1" defTabSz="914400" eaLnBrk="1" hangingPunct="1">
              <a:lnSpc>
                <a:spcPct val="90000"/>
              </a:lnSpc>
              <a:spcBef>
                <a:spcPts val="325"/>
              </a:spcBef>
              <a:buClr>
                <a:schemeClr val="accent1"/>
              </a:buClr>
            </a:pPr>
            <a:endParaRPr lang="en-US" altLang="x-none" sz="900" dirty="0">
              <a:latin typeface="Tw Cen MT" charset="0"/>
            </a:endParaRPr>
          </a:p>
          <a:p>
            <a:pPr lvl="1" defTabSz="914400" eaLnBrk="1" hangingPunct="1">
              <a:lnSpc>
                <a:spcPct val="90000"/>
              </a:lnSpc>
              <a:spcBef>
                <a:spcPts val="325"/>
              </a:spcBef>
              <a:buClr>
                <a:schemeClr val="accent1"/>
              </a:buClr>
            </a:pPr>
            <a:r>
              <a:rPr lang="en-US" altLang="x-none" sz="900" dirty="0">
                <a:latin typeface="Tw Cen MT" charset="0"/>
              </a:rPr>
              <a:t>	</a:t>
            </a:r>
            <a:r>
              <a:rPr lang="en-CA" altLang="x-none" sz="1700" dirty="0">
                <a:latin typeface="Tw Cen MT" charset="0"/>
              </a:rPr>
              <a:t>UN Secretary-General (Ban Ki-moon), International Day of World</a:t>
            </a:r>
            <a:r>
              <a:rPr lang="en-CA" altLang="en-US" sz="1700" dirty="0">
                <a:latin typeface="Tw Cen MT" charset="0"/>
              </a:rPr>
              <a:t>’</a:t>
            </a:r>
            <a:r>
              <a:rPr lang="en-CA" altLang="x-none" sz="1700" dirty="0">
                <a:latin typeface="Tw Cen MT" charset="0"/>
              </a:rPr>
              <a:t>s Indigenous People</a:t>
            </a:r>
            <a:r>
              <a:rPr lang="en-CA" altLang="en-US" sz="1700" dirty="0">
                <a:latin typeface="Tw Cen MT" charset="0"/>
              </a:rPr>
              <a:t>”</a:t>
            </a:r>
            <a:r>
              <a:rPr lang="en-CA" altLang="x-none" sz="1700" dirty="0">
                <a:latin typeface="Tw Cen MT" charset="0"/>
              </a:rPr>
              <a:t>, SG/SM/11715, HR/4957, OBV/711 (23 July 2008).</a:t>
            </a:r>
          </a:p>
          <a:p>
            <a:pPr lvl="2" defTabSz="914400" eaLnBrk="1" hangingPunct="1">
              <a:lnSpc>
                <a:spcPct val="90000"/>
              </a:lnSpc>
              <a:spcBef>
                <a:spcPts val="350"/>
              </a:spcBef>
              <a:buClr>
                <a:schemeClr val="accent2"/>
              </a:buClr>
              <a:buSzPct val="100000"/>
            </a:pPr>
            <a:endParaRPr lang="en-CA" altLang="x-none" sz="1500" dirty="0">
              <a:latin typeface="Tw Cen MT" charset="0"/>
            </a:endParaRPr>
          </a:p>
        </p:txBody>
      </p:sp>
      <p:sp>
        <p:nvSpPr>
          <p:cNvPr id="2" name="AutoShape 2" descr="Image result for un declaration on the rights of indigenous peo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3" name="Picture 3" descr="L:\LLand\Papers and Presentations\NACCB Conference\drips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9281">
            <a:off x="515467" y="1647468"/>
            <a:ext cx="2793400" cy="344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2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Crown Policy in </a:t>
            </a:r>
            <a:r>
              <a:rPr lang="en-US"/>
              <a:t>the Present</a:t>
            </a:r>
          </a:p>
        </p:txBody>
      </p:sp>
      <p:sp>
        <p:nvSpPr>
          <p:cNvPr id="5" name="Content Placeholder 4"/>
          <p:cNvSpPr>
            <a:spLocks noGrp="1"/>
          </p:cNvSpPr>
          <p:nvPr>
            <p:ph sz="quarter" idx="1"/>
          </p:nvPr>
        </p:nvSpPr>
        <p:spPr>
          <a:xfrm>
            <a:off x="4038600" y="1958230"/>
            <a:ext cx="4922243" cy="4495800"/>
          </a:xfrm>
        </p:spPr>
        <p:txBody>
          <a:bodyPr/>
          <a:lstStyle/>
          <a:p>
            <a:r>
              <a:rPr lang="en-CA" sz="2800" dirty="0" smtClean="0"/>
              <a:t>Historical assumptions about the role of Crown</a:t>
            </a:r>
            <a:endParaRPr lang="en-US" sz="2800" dirty="0"/>
          </a:p>
          <a:p>
            <a:r>
              <a:rPr lang="en-US" sz="2800" dirty="0" smtClean="0">
                <a:latin typeface="Tw Cen MT" charset="0"/>
              </a:rPr>
              <a:t>Ensured Crown authority remained intact</a:t>
            </a:r>
            <a:endParaRPr lang="en-US" sz="2800" dirty="0">
              <a:latin typeface="Tw Cen MT" charset="0"/>
            </a:endParaRPr>
          </a:p>
          <a:p>
            <a:r>
              <a:rPr lang="en-US" sz="2800" dirty="0" smtClean="0">
                <a:latin typeface="Tw Cen MT" charset="0"/>
              </a:rPr>
              <a:t>Is reflected </a:t>
            </a:r>
            <a:r>
              <a:rPr lang="en-US" sz="2800" dirty="0">
                <a:latin typeface="Tw Cen MT" charset="0"/>
              </a:rPr>
              <a:t>in </a:t>
            </a:r>
            <a:r>
              <a:rPr lang="en-US" sz="2800" dirty="0" smtClean="0">
                <a:latin typeface="Tw Cen MT" charset="0"/>
              </a:rPr>
              <a:t>existing </a:t>
            </a:r>
            <a:r>
              <a:rPr lang="en-US" sz="2800" dirty="0">
                <a:latin typeface="Tw Cen MT" charset="0"/>
              </a:rPr>
              <a:t>parks and protected areas </a:t>
            </a:r>
            <a:r>
              <a:rPr lang="en-US" sz="2800" dirty="0" smtClean="0">
                <a:latin typeface="Tw Cen MT" charset="0"/>
              </a:rPr>
              <a:t>management</a:t>
            </a:r>
            <a:endParaRPr lang="en-US" sz="2800" dirty="0">
              <a:latin typeface="Tw Cen MT" charset="0"/>
            </a:endParaRPr>
          </a:p>
          <a:p>
            <a:endParaRPr lang="en-US" sz="2800" dirty="0"/>
          </a:p>
          <a:p>
            <a:pPr marL="0" indent="0" eaLnBrk="1" hangingPunct="1">
              <a:buFont typeface="Arial" charset="0"/>
              <a:buNone/>
            </a:pPr>
            <a:endParaRPr lang="en-US" sz="3200" dirty="0">
              <a:latin typeface="Tw Cen MT" charset="0"/>
            </a:endParaRPr>
          </a:p>
          <a:p>
            <a:pPr marL="0" indent="0" eaLnBrk="1" hangingPunct="1">
              <a:buFont typeface="Arial" charset="0"/>
              <a:buNone/>
            </a:pPr>
            <a:endParaRPr lang="en-US" sz="3200" dirty="0">
              <a:latin typeface="Tw Cen MT" charset="0"/>
            </a:endParaRPr>
          </a:p>
        </p:txBody>
      </p:sp>
      <p:pic>
        <p:nvPicPr>
          <p:cNvPr id="7170" name="Picture 2" descr="L:\LLand\Power Point Slides and Images\Pictures and Images - General\Consultation Principles\Cr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49592">
            <a:off x="385648" y="1999701"/>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3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LLand\Power Point Slides and Images\Pictures and Images - General\Change A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534400" cy="51038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77798" y="304800"/>
            <a:ext cx="8037602" cy="1143000"/>
          </a:xfrm>
        </p:spPr>
        <p:txBody>
          <a:bodyPr>
            <a:normAutofit/>
          </a:bodyPr>
          <a:lstStyle/>
          <a:p>
            <a:r>
              <a:rPr lang="en-US" dirty="0"/>
              <a:t>Evidence of Change?</a:t>
            </a:r>
          </a:p>
        </p:txBody>
      </p:sp>
      <p:sp>
        <p:nvSpPr>
          <p:cNvPr id="5" name="Content Placeholder 4"/>
          <p:cNvSpPr>
            <a:spLocks noGrp="1"/>
          </p:cNvSpPr>
          <p:nvPr>
            <p:ph idx="1"/>
          </p:nvPr>
        </p:nvSpPr>
        <p:spPr>
          <a:xfrm>
            <a:off x="536448" y="2170916"/>
            <a:ext cx="4568952" cy="3962400"/>
          </a:xfrm>
        </p:spPr>
        <p:txBody>
          <a:bodyPr>
            <a:noAutofit/>
          </a:bodyPr>
          <a:lstStyle/>
          <a:p>
            <a:r>
              <a:rPr lang="en-US" sz="2800" dirty="0">
                <a:solidFill>
                  <a:schemeClr val="bg1"/>
                </a:solidFill>
                <a:cs typeface="Avenir Book"/>
              </a:rPr>
              <a:t>SCC </a:t>
            </a:r>
            <a:r>
              <a:rPr lang="en-US" sz="2800" dirty="0" smtClean="0">
                <a:solidFill>
                  <a:schemeClr val="bg1"/>
                </a:solidFill>
                <a:cs typeface="Avenir Book"/>
              </a:rPr>
              <a:t>direction: </a:t>
            </a:r>
            <a:r>
              <a:rPr lang="en-US" sz="2800" b="1" dirty="0" smtClean="0">
                <a:solidFill>
                  <a:schemeClr val="bg1"/>
                </a:solidFill>
                <a:cs typeface="Avenir Book"/>
              </a:rPr>
              <a:t>reconciliation</a:t>
            </a:r>
            <a:endParaRPr lang="en-US" sz="2800" b="1" dirty="0">
              <a:solidFill>
                <a:schemeClr val="bg1"/>
              </a:solidFill>
              <a:cs typeface="Avenir Book"/>
            </a:endParaRPr>
          </a:p>
          <a:p>
            <a:r>
              <a:rPr lang="en-US" sz="2800" b="1" dirty="0" err="1">
                <a:solidFill>
                  <a:schemeClr val="bg1"/>
                </a:solidFill>
                <a:cs typeface="Avenir Book"/>
              </a:rPr>
              <a:t>Tsilhqot'in</a:t>
            </a:r>
            <a:r>
              <a:rPr lang="en-US" sz="2800" b="1" dirty="0">
                <a:solidFill>
                  <a:schemeClr val="bg1"/>
                </a:solidFill>
                <a:cs typeface="Avenir Book"/>
              </a:rPr>
              <a:t> </a:t>
            </a:r>
            <a:r>
              <a:rPr lang="en-US" sz="2800" dirty="0" smtClean="0">
                <a:solidFill>
                  <a:schemeClr val="bg1"/>
                </a:solidFill>
                <a:cs typeface="Avenir Book"/>
              </a:rPr>
              <a:t>decision</a:t>
            </a:r>
            <a:endParaRPr lang="en-US" sz="2800" dirty="0">
              <a:solidFill>
                <a:schemeClr val="bg1"/>
              </a:solidFill>
              <a:cs typeface="Avenir Book"/>
            </a:endParaRPr>
          </a:p>
          <a:p>
            <a:r>
              <a:rPr lang="en-US" sz="2800" b="1" dirty="0" smtClean="0">
                <a:solidFill>
                  <a:schemeClr val="bg1"/>
                </a:solidFill>
                <a:cs typeface="Avenir Book"/>
              </a:rPr>
              <a:t>Budgets</a:t>
            </a:r>
            <a:endParaRPr lang="en-US" sz="2800" dirty="0">
              <a:solidFill>
                <a:schemeClr val="bg1"/>
              </a:solidFill>
              <a:cs typeface="Avenir Book"/>
            </a:endParaRPr>
          </a:p>
          <a:p>
            <a:r>
              <a:rPr lang="en-US" sz="2800" dirty="0" err="1" smtClean="0">
                <a:solidFill>
                  <a:schemeClr val="bg1"/>
                </a:solidFill>
                <a:cs typeface="Avenir Book"/>
              </a:rPr>
              <a:t>TRC</a:t>
            </a:r>
            <a:r>
              <a:rPr lang="en-US" sz="2800" dirty="0" smtClean="0">
                <a:solidFill>
                  <a:schemeClr val="bg1"/>
                </a:solidFill>
                <a:cs typeface="Avenir Book"/>
              </a:rPr>
              <a:t> response </a:t>
            </a:r>
          </a:p>
          <a:p>
            <a:pPr marL="0" indent="0">
              <a:buNone/>
            </a:pPr>
            <a:r>
              <a:rPr lang="en-US" sz="2800" dirty="0">
                <a:solidFill>
                  <a:schemeClr val="bg1"/>
                </a:solidFill>
                <a:cs typeface="Avenir Book"/>
              </a:rPr>
              <a:t> </a:t>
            </a:r>
            <a:r>
              <a:rPr lang="en-US" sz="2800" dirty="0" smtClean="0">
                <a:solidFill>
                  <a:schemeClr val="bg1"/>
                </a:solidFill>
                <a:cs typeface="Avenir Book"/>
              </a:rPr>
              <a:t>   (</a:t>
            </a:r>
            <a:r>
              <a:rPr lang="en-US" sz="2800" dirty="0" smtClean="0">
                <a:solidFill>
                  <a:schemeClr val="bg1"/>
                </a:solidFill>
                <a:cs typeface="Avenir Book"/>
              </a:rPr>
              <a:t>including </a:t>
            </a:r>
            <a:r>
              <a:rPr lang="en-US" sz="2800" b="1" dirty="0" smtClean="0">
                <a:solidFill>
                  <a:schemeClr val="bg1"/>
                </a:solidFill>
                <a:cs typeface="Avenir Book"/>
              </a:rPr>
              <a:t>re UNDRIP).</a:t>
            </a:r>
            <a:endParaRPr lang="en-US" sz="2800" b="1" dirty="0">
              <a:solidFill>
                <a:schemeClr val="bg1"/>
              </a:solidFill>
              <a:cs typeface="Avenir Book"/>
            </a:endParaRPr>
          </a:p>
          <a:p>
            <a:r>
              <a:rPr lang="en-US" sz="2800" b="1" dirty="0" smtClean="0">
                <a:solidFill>
                  <a:schemeClr val="bg1"/>
                </a:solidFill>
                <a:cs typeface="Avenir Book"/>
              </a:rPr>
              <a:t>10 Principles </a:t>
            </a:r>
            <a:r>
              <a:rPr lang="en-US" sz="2800" dirty="0" smtClean="0">
                <a:solidFill>
                  <a:schemeClr val="bg1"/>
                </a:solidFill>
                <a:cs typeface="Avenir Book"/>
              </a:rPr>
              <a:t>commitment </a:t>
            </a:r>
            <a:r>
              <a:rPr lang="en-US" sz="2800" dirty="0" smtClean="0">
                <a:solidFill>
                  <a:schemeClr val="bg1"/>
                </a:solidFill>
                <a:cs typeface="Avenir Book"/>
              </a:rPr>
              <a:t>to </a:t>
            </a:r>
            <a:r>
              <a:rPr lang="en-US" sz="2800" dirty="0">
                <a:solidFill>
                  <a:schemeClr val="bg1"/>
                </a:solidFill>
                <a:cs typeface="Avenir Book"/>
              </a:rPr>
              <a:t>building ‘</a:t>
            </a:r>
            <a:r>
              <a:rPr lang="en-US" sz="2800" b="1" dirty="0">
                <a:solidFill>
                  <a:schemeClr val="bg1"/>
                </a:solidFill>
                <a:cs typeface="Avenir Book"/>
              </a:rPr>
              <a:t>nation-to-nation</a:t>
            </a:r>
            <a:r>
              <a:rPr lang="en-US" sz="2800" dirty="0">
                <a:solidFill>
                  <a:schemeClr val="bg1"/>
                </a:solidFill>
                <a:cs typeface="Avenir Book"/>
              </a:rPr>
              <a:t>’ </a:t>
            </a:r>
            <a:r>
              <a:rPr lang="en-US" sz="2800" dirty="0" smtClean="0">
                <a:solidFill>
                  <a:schemeClr val="bg1"/>
                </a:solidFill>
                <a:cs typeface="Avenir Book"/>
              </a:rPr>
              <a:t>relationships</a:t>
            </a:r>
            <a:endParaRPr lang="en-US" sz="2800" b="1" dirty="0">
              <a:solidFill>
                <a:schemeClr val="bg1"/>
              </a:solidFill>
              <a:cs typeface="Avenir Book"/>
            </a:endParaRPr>
          </a:p>
        </p:txBody>
      </p:sp>
    </p:spTree>
    <p:extLst>
      <p:ext uri="{BB962C8B-B14F-4D97-AF65-F5344CB8AC3E}">
        <p14:creationId xmlns:p14="http://schemas.microsoft.com/office/powerpoint/2010/main" val="212553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534400" cy="869950"/>
          </a:xfrm>
        </p:spPr>
        <p:txBody>
          <a:bodyPr>
            <a:noAutofit/>
          </a:bodyPr>
          <a:lstStyle/>
          <a:p>
            <a:r>
              <a:rPr lang="en-US" sz="3000" dirty="0"/>
              <a:t>Canada’s July 2017</a:t>
            </a:r>
            <a:br>
              <a:rPr lang="en-US" sz="3000" dirty="0"/>
            </a:br>
            <a:r>
              <a:rPr lang="en-US" sz="3000" dirty="0"/>
              <a:t>10 Principles for Relationships with Indigenous Peoples </a:t>
            </a:r>
            <a:endParaRPr lang="en-US" sz="3000" dirty="0">
              <a:solidFill>
                <a:schemeClr val="accent1"/>
              </a:solidFill>
            </a:endParaRPr>
          </a:p>
        </p:txBody>
      </p:sp>
      <p:sp>
        <p:nvSpPr>
          <p:cNvPr id="5" name="Content Placeholder 4"/>
          <p:cNvSpPr>
            <a:spLocks noGrp="1"/>
          </p:cNvSpPr>
          <p:nvPr>
            <p:ph idx="1"/>
          </p:nvPr>
        </p:nvSpPr>
        <p:spPr>
          <a:xfrm>
            <a:off x="2743200" y="1580606"/>
            <a:ext cx="6019800" cy="4724598"/>
          </a:xfrm>
        </p:spPr>
        <p:txBody>
          <a:bodyPr>
            <a:noAutofit/>
          </a:bodyPr>
          <a:lstStyle/>
          <a:p>
            <a:r>
              <a:rPr lang="en-US" sz="2000" dirty="0"/>
              <a:t>Nation-to-nation, government-to-government, and Inuit-Crown relationships, including treaty relationships, include: </a:t>
            </a:r>
          </a:p>
          <a:p>
            <a:r>
              <a:rPr lang="en-US" sz="2000" dirty="0"/>
              <a:t>(a) developing mechanisms and designing processes which recognize that Indigenous peoples are foundational to Canada’s constitutional framework; </a:t>
            </a:r>
          </a:p>
          <a:p>
            <a:r>
              <a:rPr lang="en-US" sz="2000" dirty="0"/>
              <a:t>(b) involving Indigenous peoples in the effective decision-making and governance of our shared home; </a:t>
            </a:r>
          </a:p>
          <a:p>
            <a:r>
              <a:rPr lang="en-US" sz="2000" dirty="0"/>
              <a:t>(c) putting in place effective mechanisms to support the transition away from colonial systems of administration and governance</a:t>
            </a:r>
            <a:r>
              <a:rPr lang="mr-IN" sz="2000" dirty="0"/>
              <a:t>…</a:t>
            </a:r>
            <a:r>
              <a:rPr lang="en-US" sz="2000" dirty="0"/>
              <a:t>and</a:t>
            </a:r>
          </a:p>
          <a:p>
            <a:r>
              <a:rPr lang="en-US" sz="2000" dirty="0"/>
              <a:t>(d) ensuring, based on recognition of rights, the space for the operation of Indigenous jurisdictions and laws.</a:t>
            </a:r>
          </a:p>
        </p:txBody>
      </p:sp>
      <p:sp>
        <p:nvSpPr>
          <p:cNvPr id="4" name="Text Placeholder 3"/>
          <p:cNvSpPr>
            <a:spLocks noGrp="1"/>
          </p:cNvSpPr>
          <p:nvPr>
            <p:ph type="body" sz="half" idx="2"/>
          </p:nvPr>
        </p:nvSpPr>
        <p:spPr>
          <a:xfrm>
            <a:off x="609600" y="1580606"/>
            <a:ext cx="2400300" cy="4724598"/>
          </a:xfrm>
        </p:spPr>
        <p:txBody>
          <a:bodyPr>
            <a:noAutofit/>
          </a:bodyPr>
          <a:lstStyle/>
          <a:p>
            <a:r>
              <a:rPr lang="en-US" sz="2200" b="1" dirty="0">
                <a:solidFill>
                  <a:schemeClr val="bg1"/>
                </a:solidFill>
              </a:rPr>
              <a:t>Principle 4: </a:t>
            </a:r>
          </a:p>
          <a:p>
            <a:r>
              <a:rPr lang="en-US" sz="2200" b="1" dirty="0">
                <a:solidFill>
                  <a:schemeClr val="bg1"/>
                </a:solidFill>
              </a:rPr>
              <a:t>The Government of Canada recognizes that Indigenous self-government is part of Canada’s evolving system of cooperative federalism and distinct orders of government.</a:t>
            </a:r>
            <a:endParaRPr lang="en-US" sz="2200" dirty="0">
              <a:solidFill>
                <a:schemeClr val="bg1"/>
              </a:solidFill>
            </a:endParaRPr>
          </a:p>
        </p:txBody>
      </p:sp>
    </p:spTree>
    <p:extLst>
      <p:ext uri="{BB962C8B-B14F-4D97-AF65-F5344CB8AC3E}">
        <p14:creationId xmlns:p14="http://schemas.microsoft.com/office/powerpoint/2010/main" val="104107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Indigenous Protected and Conserved Areas</a:t>
            </a:r>
          </a:p>
        </p:txBody>
      </p:sp>
      <p:sp>
        <p:nvSpPr>
          <p:cNvPr id="3" name="Content Placeholder 2"/>
          <p:cNvSpPr>
            <a:spLocks noGrp="1"/>
          </p:cNvSpPr>
          <p:nvPr>
            <p:ph sz="quarter" idx="1"/>
          </p:nvPr>
        </p:nvSpPr>
        <p:spPr>
          <a:xfrm>
            <a:off x="612648" y="5257800"/>
            <a:ext cx="8153400" cy="1219200"/>
          </a:xfrm>
        </p:spPr>
        <p:txBody>
          <a:bodyPr/>
          <a:lstStyle/>
          <a:p>
            <a:pPr marL="0" indent="0">
              <a:buNone/>
            </a:pPr>
            <a:r>
              <a:rPr lang="en-US" dirty="0" smtClean="0"/>
              <a:t>From </a:t>
            </a:r>
            <a:r>
              <a:rPr lang="en-US" dirty="0"/>
              <a:t>colonial systems of administration and control towards </a:t>
            </a:r>
            <a:r>
              <a:rPr lang="en-US" dirty="0" smtClean="0"/>
              <a:t>reconciliation, based on shared jurisdiction.</a:t>
            </a:r>
            <a:endParaRPr lang="en-US" dirty="0"/>
          </a:p>
        </p:txBody>
      </p:sp>
      <p:pic>
        <p:nvPicPr>
          <p:cNvPr id="9218" name="Picture 2" descr="L:\LLand\Papers and Presentations\NACCB Conference\IMG_1628.JPG"/>
          <p:cNvPicPr>
            <a:picLocks noChangeAspect="1" noChangeArrowheads="1"/>
          </p:cNvPicPr>
          <p:nvPr/>
        </p:nvPicPr>
        <p:blipFill rotWithShape="1">
          <a:blip r:embed="rId3">
            <a:extLst>
              <a:ext uri="{28A0092B-C50C-407E-A947-70E740481C1C}">
                <a14:useLocalDpi xmlns:a14="http://schemas.microsoft.com/office/drawing/2010/main" val="0"/>
              </a:ext>
            </a:extLst>
          </a:blip>
          <a:srcRect b="25037"/>
          <a:stretch/>
        </p:blipFill>
        <p:spPr bwMode="auto">
          <a:xfrm>
            <a:off x="1503218" y="1600200"/>
            <a:ext cx="6197600" cy="348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64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9387687"/>
              </p:ext>
            </p:extLst>
          </p:nvPr>
        </p:nvGraphicFramePr>
        <p:xfrm>
          <a:off x="1524000" y="170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a:off x="2286000" y="5181600"/>
            <a:ext cx="4495800" cy="0"/>
          </a:xfrm>
          <a:prstGeom prst="straightConnector1">
            <a:avLst/>
          </a:prstGeom>
          <a:ln w="254000">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781800" y="4858434"/>
            <a:ext cx="1600200" cy="646331"/>
          </a:xfrm>
          <a:prstGeom prst="rect">
            <a:avLst/>
          </a:prstGeom>
          <a:noFill/>
        </p:spPr>
        <p:txBody>
          <a:bodyPr wrap="square" rtlCol="0">
            <a:spAutoFit/>
          </a:bodyPr>
          <a:lstStyle/>
          <a:p>
            <a:pPr algn="ctr"/>
            <a:r>
              <a:rPr lang="en-US" b="1" dirty="0"/>
              <a:t>Crown Jurisdiction</a:t>
            </a:r>
          </a:p>
        </p:txBody>
      </p:sp>
      <p:sp>
        <p:nvSpPr>
          <p:cNvPr id="9" name="TextBox 8"/>
          <p:cNvSpPr txBox="1"/>
          <p:nvPr/>
        </p:nvSpPr>
        <p:spPr>
          <a:xfrm>
            <a:off x="762000" y="4858433"/>
            <a:ext cx="1600200" cy="646331"/>
          </a:xfrm>
          <a:prstGeom prst="rect">
            <a:avLst/>
          </a:prstGeom>
          <a:noFill/>
        </p:spPr>
        <p:txBody>
          <a:bodyPr wrap="square" rtlCol="0">
            <a:spAutoFit/>
          </a:bodyPr>
          <a:lstStyle/>
          <a:p>
            <a:pPr algn="ctr"/>
            <a:r>
              <a:rPr lang="en-US" b="1" dirty="0"/>
              <a:t>Indigenous Jurisdiction</a:t>
            </a:r>
          </a:p>
        </p:txBody>
      </p:sp>
      <p:sp>
        <p:nvSpPr>
          <p:cNvPr id="10" name="Rectangle 9"/>
          <p:cNvSpPr/>
          <p:nvPr/>
        </p:nvSpPr>
        <p:spPr>
          <a:xfrm>
            <a:off x="420110" y="3549134"/>
            <a:ext cx="1421735" cy="646331"/>
          </a:xfrm>
          <a:prstGeom prst="rect">
            <a:avLst/>
          </a:prstGeom>
        </p:spPr>
        <p:txBody>
          <a:bodyPr wrap="none">
            <a:spAutoFit/>
          </a:bodyPr>
          <a:lstStyle/>
          <a:p>
            <a:pPr algn="ctr"/>
            <a:r>
              <a:rPr lang="en-US" b="1" dirty="0">
                <a:solidFill>
                  <a:srgbClr val="1F497D"/>
                </a:solidFill>
                <a:latin typeface="Calibri" charset="0"/>
              </a:rPr>
              <a:t>Example: </a:t>
            </a:r>
            <a:br>
              <a:rPr lang="en-US" b="1" dirty="0">
                <a:solidFill>
                  <a:srgbClr val="1F497D"/>
                </a:solidFill>
                <a:latin typeface="Calibri" charset="0"/>
              </a:rPr>
            </a:br>
            <a:r>
              <a:rPr lang="en-US" b="1" dirty="0" err="1">
                <a:solidFill>
                  <a:srgbClr val="1F497D"/>
                </a:solidFill>
                <a:latin typeface="Calibri" charset="0"/>
              </a:rPr>
              <a:t>Tla</a:t>
            </a:r>
            <a:r>
              <a:rPr lang="en-US" b="1" dirty="0">
                <a:solidFill>
                  <a:srgbClr val="1F497D"/>
                </a:solidFill>
                <a:latin typeface="Calibri" charset="0"/>
              </a:rPr>
              <a:t>-o-qui-</a:t>
            </a:r>
            <a:r>
              <a:rPr lang="en-US" b="1" dirty="0" err="1">
                <a:solidFill>
                  <a:srgbClr val="1F497D"/>
                </a:solidFill>
                <a:latin typeface="Calibri" charset="0"/>
              </a:rPr>
              <a:t>aht</a:t>
            </a:r>
            <a:r>
              <a:rPr lang="en-US" b="1" dirty="0">
                <a:solidFill>
                  <a:srgbClr val="1F497D"/>
                </a:solidFill>
                <a:latin typeface="Calibri" charset="0"/>
              </a:rPr>
              <a:t>‎</a:t>
            </a:r>
            <a:endParaRPr lang="en-US" b="1" dirty="0"/>
          </a:p>
        </p:txBody>
      </p:sp>
      <p:sp>
        <p:nvSpPr>
          <p:cNvPr id="11" name="Rectangle 10"/>
          <p:cNvSpPr/>
          <p:nvPr/>
        </p:nvSpPr>
        <p:spPr>
          <a:xfrm>
            <a:off x="7444726" y="3549133"/>
            <a:ext cx="1112549" cy="646331"/>
          </a:xfrm>
          <a:prstGeom prst="rect">
            <a:avLst/>
          </a:prstGeom>
        </p:spPr>
        <p:txBody>
          <a:bodyPr wrap="none">
            <a:spAutoFit/>
          </a:bodyPr>
          <a:lstStyle/>
          <a:p>
            <a:pPr algn="ctr"/>
            <a:r>
              <a:rPr lang="en-US" b="1" dirty="0">
                <a:solidFill>
                  <a:srgbClr val="1F497D"/>
                </a:solidFill>
                <a:latin typeface="Calibri" charset="0"/>
              </a:rPr>
              <a:t>Example: </a:t>
            </a:r>
            <a:br>
              <a:rPr lang="en-US" b="1" dirty="0">
                <a:solidFill>
                  <a:srgbClr val="1F497D"/>
                </a:solidFill>
                <a:latin typeface="Calibri" charset="0"/>
              </a:rPr>
            </a:br>
            <a:r>
              <a:rPr lang="en-US" b="1" dirty="0">
                <a:solidFill>
                  <a:srgbClr val="1F497D"/>
                </a:solidFill>
                <a:latin typeface="Calibri" charset="0"/>
              </a:rPr>
              <a:t>Banff NP</a:t>
            </a:r>
            <a:endParaRPr lang="en-US" b="1" dirty="0"/>
          </a:p>
        </p:txBody>
      </p:sp>
      <p:sp>
        <p:nvSpPr>
          <p:cNvPr id="12" name="Rectangle 11"/>
          <p:cNvSpPr/>
          <p:nvPr/>
        </p:nvSpPr>
        <p:spPr>
          <a:xfrm>
            <a:off x="3719415" y="1447800"/>
            <a:ext cx="1628972" cy="923330"/>
          </a:xfrm>
          <a:prstGeom prst="rect">
            <a:avLst/>
          </a:prstGeom>
        </p:spPr>
        <p:txBody>
          <a:bodyPr wrap="none">
            <a:spAutoFit/>
          </a:bodyPr>
          <a:lstStyle/>
          <a:p>
            <a:pPr algn="ctr"/>
            <a:r>
              <a:rPr lang="en-US" b="1" dirty="0">
                <a:solidFill>
                  <a:srgbClr val="1F497D"/>
                </a:solidFill>
                <a:latin typeface="Calibri" charset="0"/>
              </a:rPr>
              <a:t>Examples: </a:t>
            </a:r>
            <a:br>
              <a:rPr lang="en-US" b="1" dirty="0">
                <a:solidFill>
                  <a:srgbClr val="1F497D"/>
                </a:solidFill>
                <a:latin typeface="Calibri" charset="0"/>
              </a:rPr>
            </a:br>
            <a:r>
              <a:rPr lang="en-US" b="1" dirty="0" err="1">
                <a:solidFill>
                  <a:srgbClr val="1F497D"/>
                </a:solidFill>
                <a:latin typeface="Calibri" charset="0"/>
              </a:rPr>
              <a:t>Gwaii</a:t>
            </a:r>
            <a:r>
              <a:rPr lang="en-US" b="1" dirty="0">
                <a:solidFill>
                  <a:srgbClr val="1F497D"/>
                </a:solidFill>
                <a:latin typeface="Calibri" charset="0"/>
              </a:rPr>
              <a:t> </a:t>
            </a:r>
            <a:r>
              <a:rPr lang="en-US" b="1" dirty="0" err="1">
                <a:solidFill>
                  <a:srgbClr val="1F497D"/>
                </a:solidFill>
                <a:latin typeface="Calibri" charset="0"/>
              </a:rPr>
              <a:t>Haanas</a:t>
            </a:r>
            <a:endParaRPr lang="en-US" b="1" dirty="0">
              <a:solidFill>
                <a:srgbClr val="1F497D"/>
              </a:solidFill>
              <a:latin typeface="Calibri" charset="0"/>
            </a:endParaRPr>
          </a:p>
          <a:p>
            <a:pPr algn="ctr"/>
            <a:r>
              <a:rPr lang="en-US" b="1" dirty="0" err="1">
                <a:solidFill>
                  <a:srgbClr val="1F497D"/>
                </a:solidFill>
                <a:latin typeface="Calibri" charset="0"/>
              </a:rPr>
              <a:t>Thaidene</a:t>
            </a:r>
            <a:r>
              <a:rPr lang="en-US" b="1" dirty="0">
                <a:solidFill>
                  <a:srgbClr val="1F497D"/>
                </a:solidFill>
                <a:latin typeface="Calibri" charset="0"/>
              </a:rPr>
              <a:t> Nene‎</a:t>
            </a:r>
            <a:endParaRPr lang="en-US" b="1" dirty="0"/>
          </a:p>
        </p:txBody>
      </p:sp>
      <p:sp>
        <p:nvSpPr>
          <p:cNvPr id="13" name="TextBox 12"/>
          <p:cNvSpPr txBox="1"/>
          <p:nvPr/>
        </p:nvSpPr>
        <p:spPr>
          <a:xfrm>
            <a:off x="3442044" y="5429071"/>
            <a:ext cx="2272955" cy="1200329"/>
          </a:xfrm>
          <a:prstGeom prst="rect">
            <a:avLst/>
          </a:prstGeom>
          <a:noFill/>
        </p:spPr>
        <p:txBody>
          <a:bodyPr wrap="square" rtlCol="0">
            <a:spAutoFit/>
          </a:bodyPr>
          <a:lstStyle/>
          <a:p>
            <a:pPr algn="ctr"/>
            <a:r>
              <a:rPr lang="en-US" b="1" dirty="0"/>
              <a:t>Reconciliation within cooperative constitutional framework</a:t>
            </a:r>
          </a:p>
        </p:txBody>
      </p:sp>
      <p:sp>
        <p:nvSpPr>
          <p:cNvPr id="14" name="Title 13"/>
          <p:cNvSpPr>
            <a:spLocks noGrp="1"/>
          </p:cNvSpPr>
          <p:nvPr>
            <p:ph type="title"/>
          </p:nvPr>
        </p:nvSpPr>
        <p:spPr>
          <a:xfrm>
            <a:off x="609600" y="304800"/>
            <a:ext cx="8153400" cy="990600"/>
          </a:xfrm>
        </p:spPr>
        <p:txBody>
          <a:bodyPr/>
          <a:lstStyle/>
          <a:p>
            <a:r>
              <a:rPr lang="en-US" dirty="0"/>
              <a:t>Jurisdictional Model</a:t>
            </a:r>
          </a:p>
        </p:txBody>
      </p:sp>
    </p:spTree>
    <p:extLst>
      <p:ext uri="{BB962C8B-B14F-4D97-AF65-F5344CB8AC3E}">
        <p14:creationId xmlns:p14="http://schemas.microsoft.com/office/powerpoint/2010/main" val="867052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Indigenous Protected and Conserved Areas</a:t>
            </a:r>
          </a:p>
        </p:txBody>
      </p:sp>
      <p:sp>
        <p:nvSpPr>
          <p:cNvPr id="3" name="Content Placeholder 2"/>
          <p:cNvSpPr>
            <a:spLocks noGrp="1"/>
          </p:cNvSpPr>
          <p:nvPr>
            <p:ph sz="quarter" idx="1"/>
          </p:nvPr>
        </p:nvSpPr>
        <p:spPr>
          <a:xfrm>
            <a:off x="4876800" y="2362200"/>
            <a:ext cx="3508248" cy="4495800"/>
          </a:xfrm>
        </p:spPr>
        <p:txBody>
          <a:bodyPr/>
          <a:lstStyle/>
          <a:p>
            <a:pPr marL="0" indent="0" algn="ctr">
              <a:buNone/>
            </a:pPr>
            <a:r>
              <a:rPr lang="en-US" sz="3200" dirty="0"/>
              <a:t>IPCA’s can be advanced by:</a:t>
            </a:r>
          </a:p>
          <a:p>
            <a:pPr marL="0" indent="0" algn="ctr">
              <a:buNone/>
            </a:pPr>
            <a:r>
              <a:rPr lang="en-US" sz="3200" b="1" dirty="0" smtClean="0"/>
              <a:t>1.  Respecting and affirming </a:t>
            </a:r>
            <a:r>
              <a:rPr lang="en-US" sz="3200" b="1" dirty="0"/>
              <a:t>Indigenous Protected Area </a:t>
            </a:r>
            <a:r>
              <a:rPr lang="en-US" sz="3200" b="1" dirty="0" smtClean="0"/>
              <a:t>designations</a:t>
            </a:r>
            <a:r>
              <a:rPr lang="en-US" sz="3200" dirty="0" smtClean="0"/>
              <a:t>.</a:t>
            </a:r>
            <a:endParaRPr lang="en-US" sz="3200" dirty="0"/>
          </a:p>
        </p:txBody>
      </p:sp>
      <p:pic>
        <p:nvPicPr>
          <p:cNvPr id="5" name="Picture 3" descr="L:\LLand\Papers and Presentations\NACCB Conference\IMG_1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33718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7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Indigenous Protected and Conserved Areas</a:t>
            </a:r>
          </a:p>
        </p:txBody>
      </p:sp>
      <p:sp>
        <p:nvSpPr>
          <p:cNvPr id="3" name="Content Placeholder 2"/>
          <p:cNvSpPr>
            <a:spLocks noGrp="1"/>
          </p:cNvSpPr>
          <p:nvPr>
            <p:ph sz="quarter" idx="1"/>
          </p:nvPr>
        </p:nvSpPr>
        <p:spPr>
          <a:xfrm>
            <a:off x="5410200" y="2057400"/>
            <a:ext cx="3505200" cy="4495800"/>
          </a:xfrm>
        </p:spPr>
        <p:txBody>
          <a:bodyPr/>
          <a:lstStyle/>
          <a:p>
            <a:pPr marL="0" indent="0" algn="ctr">
              <a:buNone/>
            </a:pPr>
            <a:r>
              <a:rPr lang="en-US" dirty="0" err="1" smtClean="0"/>
              <a:t>IPCA’s</a:t>
            </a:r>
            <a:r>
              <a:rPr lang="en-US" dirty="0" smtClean="0"/>
              <a:t> can be advanced by:</a:t>
            </a:r>
            <a:endParaRPr lang="en-US" dirty="0"/>
          </a:p>
          <a:p>
            <a:pPr marL="0" indent="0" algn="ctr">
              <a:buNone/>
            </a:pPr>
            <a:r>
              <a:rPr lang="en-US" b="1" dirty="0" smtClean="0"/>
              <a:t>2.  supporting </a:t>
            </a:r>
            <a:r>
              <a:rPr lang="en-US" b="1" dirty="0"/>
              <a:t>the development and implementation of a nationally coordinated </a:t>
            </a:r>
            <a:r>
              <a:rPr lang="en-US" b="1" dirty="0" smtClean="0"/>
              <a:t>network</a:t>
            </a:r>
            <a:endParaRPr lang="en-US" dirty="0"/>
          </a:p>
        </p:txBody>
      </p:sp>
      <p:pic>
        <p:nvPicPr>
          <p:cNvPr id="6" name="Picture 2" descr="L:\LLand\Papers and Presentations\NACCB Conference\edehzhie_dec14_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4724400" cy="364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3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pPr eaLnBrk="1" hangingPunct="1"/>
            <a:r>
              <a:rPr lang="en-US" dirty="0">
                <a:latin typeface="Tw Cen MT" charset="0"/>
                <a:ea typeface="ＭＳ Ｐゴシック" charset="0"/>
                <a:cs typeface="ＭＳ Ｐゴシック" charset="0"/>
              </a:rPr>
              <a:t>Overview</a:t>
            </a:r>
          </a:p>
        </p:txBody>
      </p:sp>
      <p:sp>
        <p:nvSpPr>
          <p:cNvPr id="3" name="Content Placeholder 2"/>
          <p:cNvSpPr>
            <a:spLocks noGrp="1"/>
          </p:cNvSpPr>
          <p:nvPr>
            <p:ph sz="quarter" idx="1"/>
          </p:nvPr>
        </p:nvSpPr>
        <p:spPr>
          <a:xfrm>
            <a:off x="612648" y="1600200"/>
            <a:ext cx="8153400" cy="3733800"/>
          </a:xfrm>
        </p:spPr>
        <p:txBody>
          <a:bodyPr/>
          <a:lstStyle/>
          <a:p>
            <a:endParaRPr lang="en-US" dirty="0"/>
          </a:p>
          <a:p>
            <a:r>
              <a:rPr lang="en-US" dirty="0"/>
              <a:t>The Opportunity</a:t>
            </a:r>
          </a:p>
          <a:p>
            <a:r>
              <a:rPr lang="en-US" dirty="0"/>
              <a:t>Legal Foundations</a:t>
            </a:r>
          </a:p>
          <a:p>
            <a:r>
              <a:rPr lang="en-US" dirty="0"/>
              <a:t>Moving Beyond Colonial Models</a:t>
            </a:r>
          </a:p>
          <a:p>
            <a:r>
              <a:rPr lang="en-US" dirty="0"/>
              <a:t>Creating Space for Indigenous Jurisdiction</a:t>
            </a:r>
          </a:p>
          <a:p>
            <a:r>
              <a:rPr lang="en-US" dirty="0"/>
              <a:t>“How To”</a:t>
            </a:r>
          </a:p>
          <a:p>
            <a:pPr marL="0" indent="0">
              <a:buNone/>
            </a:pPr>
            <a:endParaRPr lang="en-US" dirty="0"/>
          </a:p>
          <a:p>
            <a:pPr marL="0" indent="0">
              <a:buNone/>
            </a:pPr>
            <a:endParaRPr lang="en-US" dirty="0"/>
          </a:p>
        </p:txBody>
      </p:sp>
      <p:sp>
        <p:nvSpPr>
          <p:cNvPr id="2" name="TextBox 1"/>
          <p:cNvSpPr txBox="1"/>
          <p:nvPr/>
        </p:nvSpPr>
        <p:spPr>
          <a:xfrm>
            <a:off x="973074" y="5486400"/>
            <a:ext cx="7432548" cy="738664"/>
          </a:xfrm>
          <a:prstGeom prst="rect">
            <a:avLst/>
          </a:prstGeom>
          <a:noFill/>
          <a:ln>
            <a:solidFill>
              <a:schemeClr val="accent1"/>
            </a:solidFill>
          </a:ln>
        </p:spPr>
        <p:txBody>
          <a:bodyPr wrap="square" rtlCol="0">
            <a:spAutoFit/>
          </a:bodyPr>
          <a:lstStyle/>
          <a:p>
            <a:pPr algn="just"/>
            <a:r>
              <a:rPr lang="en-US" sz="1400" i="1" dirty="0"/>
              <a:t>NOTE: The views and opinions expressed in this presentation are those of the authors, and do not necessarily reflect the views, policies or positions of any Indigenous government, representative organization or expert body.</a:t>
            </a:r>
          </a:p>
        </p:txBody>
      </p:sp>
    </p:spTree>
    <p:extLst>
      <p:ext uri="{BB962C8B-B14F-4D97-AF65-F5344CB8AC3E}">
        <p14:creationId xmlns:p14="http://schemas.microsoft.com/office/powerpoint/2010/main" val="3699599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Indigenous Protected and Conserved Areas</a:t>
            </a:r>
          </a:p>
        </p:txBody>
      </p:sp>
      <p:sp>
        <p:nvSpPr>
          <p:cNvPr id="3" name="Content Placeholder 2"/>
          <p:cNvSpPr>
            <a:spLocks noGrp="1"/>
          </p:cNvSpPr>
          <p:nvPr>
            <p:ph sz="quarter" idx="1"/>
          </p:nvPr>
        </p:nvSpPr>
        <p:spPr>
          <a:xfrm>
            <a:off x="5257800" y="1790700"/>
            <a:ext cx="3355848" cy="4495800"/>
          </a:xfrm>
        </p:spPr>
        <p:txBody>
          <a:bodyPr/>
          <a:lstStyle/>
          <a:p>
            <a:pPr marL="0" indent="0">
              <a:buNone/>
            </a:pPr>
            <a:endParaRPr lang="en-US" dirty="0"/>
          </a:p>
          <a:p>
            <a:pPr marL="0" indent="0" algn="ctr">
              <a:buNone/>
            </a:pPr>
            <a:r>
              <a:rPr lang="en-US" dirty="0" err="1" smtClean="0"/>
              <a:t>IPCA’s</a:t>
            </a:r>
            <a:r>
              <a:rPr lang="en-US" dirty="0" smtClean="0"/>
              <a:t> can be advanced by:</a:t>
            </a:r>
            <a:endParaRPr lang="en-US" dirty="0"/>
          </a:p>
          <a:p>
            <a:pPr marL="0" indent="0" algn="ctr">
              <a:buNone/>
            </a:pPr>
            <a:r>
              <a:rPr lang="en-US" b="1" dirty="0" smtClean="0"/>
              <a:t>3. supporting Indigenous Guardian programs</a:t>
            </a:r>
            <a:endParaRPr lang="en-US" dirty="0"/>
          </a:p>
        </p:txBody>
      </p:sp>
      <p:pic>
        <p:nvPicPr>
          <p:cNvPr id="12290" name="Picture 2" descr="ILI Conference 2 640x400"/>
          <p:cNvPicPr>
            <a:picLocks noChangeAspect="1" noChangeArrowheads="1"/>
          </p:cNvPicPr>
          <p:nvPr/>
        </p:nvPicPr>
        <p:blipFill rotWithShape="1">
          <a:blip r:embed="rId3">
            <a:extLst>
              <a:ext uri="{28A0092B-C50C-407E-A947-70E740481C1C}">
                <a14:useLocalDpi xmlns:a14="http://schemas.microsoft.com/office/drawing/2010/main" val="0"/>
              </a:ext>
            </a:extLst>
          </a:blip>
          <a:srcRect r="33523"/>
          <a:stretch/>
        </p:blipFill>
        <p:spPr bwMode="auto">
          <a:xfrm>
            <a:off x="381000" y="2133600"/>
            <a:ext cx="405245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7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892370"/>
            <a:ext cx="7315200" cy="685800"/>
          </a:xfrm>
        </p:spPr>
        <p:txBody>
          <a:bodyPr/>
          <a:lstStyle/>
          <a:p>
            <a:r>
              <a:rPr lang="en-US" dirty="0"/>
              <a:t>Larry Innes					Lorraine Land</a:t>
            </a:r>
            <a:br>
              <a:rPr lang="en-US" dirty="0"/>
            </a:br>
            <a:r>
              <a:rPr lang="en-US" dirty="0">
                <a:hlinkClick r:id="rId2"/>
              </a:rPr>
              <a:t>linnes@oktlaw.com</a:t>
            </a:r>
            <a:r>
              <a:rPr lang="en-US" dirty="0"/>
              <a:t>					</a:t>
            </a:r>
            <a:r>
              <a:rPr lang="en-US" dirty="0">
                <a:hlinkClick r:id="rId3"/>
              </a:rPr>
              <a:t>lland@oktlaw.com</a:t>
            </a:r>
            <a:endParaRPr lang="en-US" dirty="0"/>
          </a:p>
          <a:p>
            <a:endParaRPr lang="en-US" dirty="0"/>
          </a:p>
        </p:txBody>
      </p:sp>
      <p:sp>
        <p:nvSpPr>
          <p:cNvPr id="3" name="Title 2"/>
          <p:cNvSpPr>
            <a:spLocks noGrp="1"/>
          </p:cNvSpPr>
          <p:nvPr>
            <p:ph type="title"/>
          </p:nvPr>
        </p:nvSpPr>
        <p:spPr/>
        <p:txBody>
          <a:bodyPr/>
          <a:lstStyle/>
          <a:p>
            <a:r>
              <a:rPr lang="en-US" dirty="0"/>
              <a:t>For more information:</a:t>
            </a: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8928"/>
          <a:stretch/>
        </p:blipFill>
        <p:spPr bwMode="auto">
          <a:xfrm>
            <a:off x="-1" y="0"/>
            <a:ext cx="9170347" cy="119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xmlns="" id="{50A7A76B-2EFF-8E48-BAF0-D9B7C22A8C52}"/>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t="5082" b="5082"/>
          <a:stretch>
            <a:fillRect/>
          </a:stretch>
        </p:blipFill>
        <p:spPr bwMode="auto">
          <a:xfrm>
            <a:off x="1600200" y="23872"/>
            <a:ext cx="7543800" cy="454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29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15" y="1600200"/>
            <a:ext cx="7550285" cy="5069477"/>
          </a:xfrm>
          <a:prstGeom prst="rect">
            <a:avLst/>
          </a:prstGeom>
        </p:spPr>
      </p:pic>
      <p:sp>
        <p:nvSpPr>
          <p:cNvPr id="2" name="Title 1"/>
          <p:cNvSpPr>
            <a:spLocks noGrp="1"/>
          </p:cNvSpPr>
          <p:nvPr>
            <p:ph type="title"/>
          </p:nvPr>
        </p:nvSpPr>
        <p:spPr/>
        <p:txBody>
          <a:bodyPr/>
          <a:lstStyle/>
          <a:p>
            <a:r>
              <a:rPr lang="en-US" dirty="0"/>
              <a:t>The Opportunity</a:t>
            </a:r>
          </a:p>
        </p:txBody>
      </p:sp>
      <p:sp>
        <p:nvSpPr>
          <p:cNvPr id="6" name="Content Placeholder 2"/>
          <p:cNvSpPr txBox="1">
            <a:spLocks noGrp="1"/>
          </p:cNvSpPr>
          <p:nvPr>
            <p:ph sz="quarter" idx="1"/>
          </p:nvPr>
        </p:nvSpPr>
        <p:spPr bwMode="auto">
          <a:xfrm>
            <a:off x="831715" y="1274618"/>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sz="2400">
                <a:solidFill>
                  <a:schemeClr val="tx1"/>
                </a:solidFill>
                <a:latin typeface="Arial" charset="0"/>
                <a:ea typeface="ＭＳ Ｐゴシック" charset="-128"/>
              </a:defRPr>
            </a:lvl1pPr>
            <a:lvl2pPr marL="620713" indent="-228600" eaLnBrk="0" hangingPunct="0">
              <a:defRPr sz="2400">
                <a:solidFill>
                  <a:schemeClr val="tx1"/>
                </a:solidFill>
                <a:latin typeface="Arial" charset="0"/>
                <a:ea typeface="ＭＳ Ｐゴシック" charset="-128"/>
              </a:defRPr>
            </a:lvl2pPr>
            <a:lvl3pPr marL="858838"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109537" indent="0" defTabSz="914400" eaLnBrk="1" hangingPunct="1">
              <a:lnSpc>
                <a:spcPct val="90000"/>
              </a:lnSpc>
              <a:spcBef>
                <a:spcPts val="400"/>
              </a:spcBef>
              <a:buClr>
                <a:schemeClr val="accent1"/>
              </a:buClr>
              <a:buSzPct val="68000"/>
              <a:buNone/>
            </a:pPr>
            <a:r>
              <a:rPr lang="en-US" altLang="x-none" sz="2600" dirty="0">
                <a:latin typeface="Tw Cen MT" charset="0"/>
              </a:rPr>
              <a:t/>
            </a:r>
            <a:br>
              <a:rPr lang="en-US" altLang="x-none" sz="2600" dirty="0">
                <a:latin typeface="Tw Cen MT" charset="0"/>
              </a:rPr>
            </a:br>
            <a:r>
              <a:rPr lang="en-US" altLang="x-none" sz="2600" dirty="0" smtClean="0">
                <a:latin typeface="Tw Cen MT" charset="0"/>
              </a:rPr>
              <a:t>There is strong evidence of correlation </a:t>
            </a:r>
            <a:r>
              <a:rPr lang="en-US" altLang="x-none" sz="2600" dirty="0">
                <a:latin typeface="Tw Cen MT" charset="0"/>
              </a:rPr>
              <a:t>between secure Indigenous tenure and positive conservation </a:t>
            </a:r>
            <a:r>
              <a:rPr lang="en-US" altLang="x-none" sz="2600" dirty="0" smtClean="0">
                <a:latin typeface="Tw Cen MT" charset="0"/>
              </a:rPr>
              <a:t>outcomes - </a:t>
            </a:r>
            <a:endParaRPr lang="en-US" altLang="x-none" sz="900" dirty="0">
              <a:latin typeface="Tw Cen MT" charset="0"/>
            </a:endParaRPr>
          </a:p>
          <a:p>
            <a:pPr marL="392113" lvl="1" indent="0" defTabSz="914400" eaLnBrk="1" hangingPunct="1">
              <a:lnSpc>
                <a:spcPct val="90000"/>
              </a:lnSpc>
              <a:spcBef>
                <a:spcPts val="325"/>
              </a:spcBef>
              <a:buClr>
                <a:schemeClr val="accent1"/>
              </a:buClr>
              <a:buNone/>
            </a:pPr>
            <a:r>
              <a:rPr lang="en-US" altLang="x-none" sz="1700" dirty="0" smtClean="0">
                <a:latin typeface="Tw Cen MT" charset="0"/>
              </a:rPr>
              <a:t>Victoria </a:t>
            </a:r>
            <a:r>
              <a:rPr lang="en-US" altLang="x-none" sz="1700" dirty="0" err="1">
                <a:latin typeface="Tw Cen MT" charset="0"/>
              </a:rPr>
              <a:t>Tauli</a:t>
            </a:r>
            <a:r>
              <a:rPr lang="en-US" altLang="x-none" sz="1700" dirty="0">
                <a:latin typeface="Tw Cen MT" charset="0"/>
              </a:rPr>
              <a:t> </a:t>
            </a:r>
            <a:r>
              <a:rPr lang="en-US" altLang="x-none" sz="1700" dirty="0" err="1">
                <a:latin typeface="Tw Cen MT" charset="0"/>
              </a:rPr>
              <a:t>Corpuz</a:t>
            </a:r>
            <a:r>
              <a:rPr lang="en-US" altLang="x-none" sz="1700" dirty="0">
                <a:latin typeface="Tw Cen MT" charset="0"/>
              </a:rPr>
              <a:t> - Special Rapporteur’s Report to the </a:t>
            </a:r>
            <a:r>
              <a:rPr lang="en-US" altLang="x-none" sz="1700" dirty="0" smtClean="0">
                <a:latin typeface="Tw Cen MT" charset="0"/>
              </a:rPr>
              <a:t>UN General </a:t>
            </a:r>
            <a:r>
              <a:rPr lang="en-US" altLang="x-none" sz="1700" dirty="0">
                <a:latin typeface="Tw Cen MT" charset="0"/>
              </a:rPr>
              <a:t>Assembly </a:t>
            </a:r>
            <a:r>
              <a:rPr lang="en-US" altLang="x-none" sz="1600" dirty="0">
                <a:latin typeface="Tw Cen MT" charset="0"/>
              </a:rPr>
              <a:t/>
            </a:r>
            <a:br>
              <a:rPr lang="en-US" altLang="x-none" sz="1600" dirty="0">
                <a:latin typeface="Tw Cen MT" charset="0"/>
              </a:rPr>
            </a:br>
            <a:endParaRPr lang="en-CA" altLang="x-none" sz="1500" dirty="0">
              <a:latin typeface="Tw Cen MT" charset="0"/>
            </a:endParaRPr>
          </a:p>
        </p:txBody>
      </p:sp>
    </p:spTree>
    <p:extLst>
      <p:ext uri="{BB962C8B-B14F-4D97-AF65-F5344CB8AC3E}">
        <p14:creationId xmlns:p14="http://schemas.microsoft.com/office/powerpoint/2010/main" val="25077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Opportunity</a:t>
            </a:r>
          </a:p>
        </p:txBody>
      </p:sp>
      <p:sp>
        <p:nvSpPr>
          <p:cNvPr id="6" name="Content Placeholder 2"/>
          <p:cNvSpPr txBox="1">
            <a:spLocks noGrp="1"/>
          </p:cNvSpPr>
          <p:nvPr>
            <p:ph sz="quarter" idx="1"/>
          </p:nvPr>
        </p:nvSpPr>
        <p:spPr bwMode="auto">
          <a:xfrm>
            <a:off x="612648" y="4876800"/>
            <a:ext cx="8153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sz="2400">
                <a:solidFill>
                  <a:schemeClr val="tx1"/>
                </a:solidFill>
                <a:latin typeface="Arial" charset="0"/>
                <a:ea typeface="ＭＳ Ｐゴシック" charset="-128"/>
              </a:defRPr>
            </a:lvl1pPr>
            <a:lvl2pPr marL="620713" indent="-228600" eaLnBrk="0" hangingPunct="0">
              <a:defRPr sz="2400">
                <a:solidFill>
                  <a:schemeClr val="tx1"/>
                </a:solidFill>
                <a:latin typeface="Arial" charset="0"/>
                <a:ea typeface="ＭＳ Ｐゴシック" charset="-128"/>
              </a:defRPr>
            </a:lvl2pPr>
            <a:lvl3pPr marL="858838"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109537" indent="0" defTabSz="914400" eaLnBrk="1" hangingPunct="1">
              <a:lnSpc>
                <a:spcPct val="90000"/>
              </a:lnSpc>
              <a:spcBef>
                <a:spcPts val="400"/>
              </a:spcBef>
              <a:buClr>
                <a:schemeClr val="accent1"/>
              </a:buClr>
              <a:buSzPct val="68000"/>
              <a:buNone/>
            </a:pPr>
            <a:r>
              <a:rPr lang="en-CA" altLang="x-none" sz="3400" dirty="0" smtClean="0">
                <a:latin typeface="Tw Cen MT" charset="0"/>
              </a:rPr>
              <a:t>Moving beyond conventional</a:t>
            </a:r>
            <a:r>
              <a:rPr lang="en-CA" altLang="x-none" sz="3400" dirty="0">
                <a:latin typeface="Tw Cen MT" charset="0"/>
              </a:rPr>
              <a:t>, “top-down” approaches to </a:t>
            </a:r>
            <a:r>
              <a:rPr lang="en-CA" altLang="x-none" sz="3400" dirty="0" smtClean="0">
                <a:latin typeface="Tw Cen MT" charset="0"/>
              </a:rPr>
              <a:t>managing parks </a:t>
            </a:r>
            <a:r>
              <a:rPr lang="en-CA" altLang="x-none" sz="3400" dirty="0">
                <a:latin typeface="Tw Cen MT" charset="0"/>
              </a:rPr>
              <a:t>by developing a framework </a:t>
            </a:r>
            <a:r>
              <a:rPr lang="en-CA" altLang="x-none" sz="3400" dirty="0" smtClean="0">
                <a:latin typeface="Tw Cen MT" charset="0"/>
              </a:rPr>
              <a:t>that recognizes the </a:t>
            </a:r>
            <a:r>
              <a:rPr lang="en-CA" altLang="x-none" sz="3400" dirty="0">
                <a:latin typeface="Tw Cen MT" charset="0"/>
              </a:rPr>
              <a:t>significant contributions of Indigenous </a:t>
            </a:r>
            <a:r>
              <a:rPr lang="en-CA" altLang="x-none" sz="3400" dirty="0" smtClean="0">
                <a:latin typeface="Tw Cen MT" charset="0"/>
              </a:rPr>
              <a:t>peoples</a:t>
            </a:r>
            <a:endParaRPr lang="en-CA" altLang="x-none" sz="3400" dirty="0">
              <a:latin typeface="Tw Cen MT"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 y="1828800"/>
            <a:ext cx="9144000" cy="3048000"/>
          </a:xfrm>
          <a:prstGeom prst="rect">
            <a:avLst/>
          </a:prstGeom>
        </p:spPr>
      </p:pic>
    </p:spTree>
    <p:extLst>
      <p:ext uri="{BB962C8B-B14F-4D97-AF65-F5344CB8AC3E}">
        <p14:creationId xmlns:p14="http://schemas.microsoft.com/office/powerpoint/2010/main" val="29262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Reconciling Legal </a:t>
            </a:r>
            <a:r>
              <a:rPr lang="en-US" dirty="0"/>
              <a:t>Foundations</a:t>
            </a:r>
          </a:p>
        </p:txBody>
      </p:sp>
      <p:sp>
        <p:nvSpPr>
          <p:cNvPr id="3" name="Content Placeholder 2"/>
          <p:cNvSpPr>
            <a:spLocks noGrp="1"/>
          </p:cNvSpPr>
          <p:nvPr>
            <p:ph sz="quarter" idx="1"/>
          </p:nvPr>
        </p:nvSpPr>
        <p:spPr>
          <a:xfrm>
            <a:off x="4932218" y="2137107"/>
            <a:ext cx="3813048" cy="3795799"/>
          </a:xfrm>
        </p:spPr>
        <p:txBody>
          <a:bodyPr/>
          <a:lstStyle/>
          <a:p>
            <a:pPr marL="0" indent="0" algn="ctr">
              <a:buNone/>
              <a:defRPr/>
            </a:pPr>
            <a:r>
              <a:rPr lang="en-CA" sz="4000" dirty="0" smtClean="0">
                <a:cs typeface="Tw Cen MT"/>
              </a:rPr>
              <a:t>Canadian </a:t>
            </a:r>
          </a:p>
          <a:p>
            <a:pPr marL="0" indent="0" algn="ctr">
              <a:buNone/>
              <a:defRPr/>
            </a:pPr>
            <a:r>
              <a:rPr lang="en-CA" sz="4000" dirty="0" smtClean="0">
                <a:cs typeface="Tw Cen MT"/>
              </a:rPr>
              <a:t>versus</a:t>
            </a:r>
          </a:p>
          <a:p>
            <a:pPr marL="0" indent="0" algn="ctr">
              <a:buNone/>
              <a:defRPr/>
            </a:pPr>
            <a:r>
              <a:rPr lang="en-CA" sz="4000" dirty="0" smtClean="0">
                <a:cs typeface="Tw Cen MT"/>
              </a:rPr>
              <a:t>Indigenous </a:t>
            </a:r>
          </a:p>
          <a:p>
            <a:pPr marL="0" indent="0" algn="ctr">
              <a:buNone/>
              <a:defRPr/>
            </a:pPr>
            <a:r>
              <a:rPr lang="en-CA" sz="4000" dirty="0" smtClean="0">
                <a:cs typeface="Tw Cen MT"/>
              </a:rPr>
              <a:t>legal traditions and worldviews</a:t>
            </a:r>
            <a:endParaRPr lang="en-CA" sz="4000" dirty="0">
              <a:cs typeface="Tw Cen MT"/>
            </a:endParaRPr>
          </a:p>
        </p:txBody>
      </p:sp>
      <p:pic>
        <p:nvPicPr>
          <p:cNvPr id="1027" name="Picture 3" descr="L:\LLand\Power Point Slides and Images\Pictures and Images - General\Different World Vi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599"/>
            <a:ext cx="3581400" cy="456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uth and reconciliation commission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8653">
            <a:off x="6258684" y="1513679"/>
            <a:ext cx="2276475" cy="2895601"/>
          </a:xfrm>
          <a:prstGeom prst="rect">
            <a:avLst/>
          </a:prstGeom>
          <a:noFill/>
          <a:extLst>
            <a:ext uri="{909E8E84-426E-40DD-AFC4-6F175D3DCCD1}">
              <a14:hiddenFill xmlns:a14="http://schemas.microsoft.com/office/drawing/2010/main">
                <a:solidFill>
                  <a:srgbClr val="FFFFFF"/>
                </a:solidFill>
              </a14:hiddenFill>
            </a:ext>
          </a:extLst>
        </p:spPr>
      </p:pic>
      <p:sp>
        <p:nvSpPr>
          <p:cNvPr id="16385" name="Title 2"/>
          <p:cNvSpPr>
            <a:spLocks noGrp="1"/>
          </p:cNvSpPr>
          <p:nvPr>
            <p:ph type="title"/>
          </p:nvPr>
        </p:nvSpPr>
        <p:spPr/>
        <p:txBody>
          <a:bodyPr/>
          <a:lstStyle/>
          <a:p>
            <a:pPr eaLnBrk="1" hangingPunct="1"/>
            <a:r>
              <a:rPr lang="en-US" dirty="0">
                <a:latin typeface="Tw Cen MT" charset="0"/>
                <a:ea typeface="ＭＳ Ｐゴシック" charset="0"/>
                <a:cs typeface="ＭＳ Ｐゴシック" charset="0"/>
              </a:rPr>
              <a:t>Colonial Law</a:t>
            </a:r>
          </a:p>
        </p:txBody>
      </p:sp>
      <p:sp>
        <p:nvSpPr>
          <p:cNvPr id="3" name="Content Placeholder 2"/>
          <p:cNvSpPr>
            <a:spLocks noGrp="1"/>
          </p:cNvSpPr>
          <p:nvPr>
            <p:ph sz="quarter" idx="1"/>
          </p:nvPr>
        </p:nvSpPr>
        <p:spPr>
          <a:xfrm>
            <a:off x="457200" y="1569028"/>
            <a:ext cx="7997952" cy="4495800"/>
          </a:xfrm>
          <a:ln>
            <a:solidFill>
              <a:schemeClr val="accent1"/>
            </a:solidFill>
          </a:ln>
        </p:spPr>
        <p:txBody>
          <a:bodyPr/>
          <a:lstStyle/>
          <a:p>
            <a:pPr marL="0" indent="0">
              <a:spcBef>
                <a:spcPts val="0"/>
              </a:spcBef>
              <a:buNone/>
            </a:pPr>
            <a:r>
              <a:rPr lang="en-US" sz="2600" i="1" dirty="0"/>
              <a:t>“For over a century, the central goals of </a:t>
            </a:r>
            <a:endParaRPr lang="en-US" sz="2600" i="1" dirty="0" smtClean="0"/>
          </a:p>
          <a:p>
            <a:pPr marL="0" indent="0">
              <a:spcBef>
                <a:spcPts val="0"/>
              </a:spcBef>
              <a:buNone/>
            </a:pPr>
            <a:r>
              <a:rPr lang="en-US" sz="2600" i="1" dirty="0" smtClean="0"/>
              <a:t>Canada’s </a:t>
            </a:r>
            <a:r>
              <a:rPr lang="en-US" sz="2600" i="1" dirty="0"/>
              <a:t>Aboriginal policy were to eliminate </a:t>
            </a:r>
            <a:endParaRPr lang="en-US" sz="2600" i="1" dirty="0" smtClean="0"/>
          </a:p>
          <a:p>
            <a:pPr marL="0" indent="0">
              <a:spcBef>
                <a:spcPts val="0"/>
              </a:spcBef>
              <a:buNone/>
            </a:pPr>
            <a:r>
              <a:rPr lang="en-US" sz="2600" i="1" dirty="0" smtClean="0"/>
              <a:t>Aboriginal </a:t>
            </a:r>
            <a:r>
              <a:rPr lang="en-US" sz="2600" i="1" dirty="0"/>
              <a:t>governments; ignore Aboriginal </a:t>
            </a:r>
            <a:endParaRPr lang="en-US" sz="2600" i="1" dirty="0" smtClean="0"/>
          </a:p>
          <a:p>
            <a:pPr marL="0" indent="0">
              <a:spcBef>
                <a:spcPts val="0"/>
              </a:spcBef>
              <a:buNone/>
            </a:pPr>
            <a:r>
              <a:rPr lang="en-US" sz="2600" i="1" dirty="0" smtClean="0"/>
              <a:t>rights</a:t>
            </a:r>
            <a:r>
              <a:rPr lang="en-US" sz="2600" i="1" dirty="0"/>
              <a:t>; terminate the Treaties; and, through </a:t>
            </a:r>
            <a:endParaRPr lang="en-US" sz="2600" i="1" dirty="0" smtClean="0"/>
          </a:p>
          <a:p>
            <a:pPr marL="0" indent="0">
              <a:spcBef>
                <a:spcPts val="0"/>
              </a:spcBef>
              <a:buNone/>
            </a:pPr>
            <a:r>
              <a:rPr lang="en-US" sz="2600" i="1" dirty="0" smtClean="0"/>
              <a:t>a </a:t>
            </a:r>
            <a:r>
              <a:rPr lang="en-US" sz="2600" i="1" dirty="0"/>
              <a:t>process of assimilation, cause </a:t>
            </a:r>
            <a:endParaRPr lang="en-US" sz="2600" i="1" dirty="0" smtClean="0"/>
          </a:p>
          <a:p>
            <a:pPr marL="0" indent="0">
              <a:spcBef>
                <a:spcPts val="0"/>
              </a:spcBef>
              <a:buNone/>
            </a:pPr>
            <a:r>
              <a:rPr lang="en-US" sz="2600" i="1" dirty="0" smtClean="0"/>
              <a:t>Aboriginal peoples to cease to exist as </a:t>
            </a:r>
          </a:p>
          <a:p>
            <a:pPr marL="0" indent="0">
              <a:spcBef>
                <a:spcPts val="0"/>
              </a:spcBef>
              <a:buNone/>
            </a:pPr>
            <a:r>
              <a:rPr lang="en-US" sz="2600" i="1" dirty="0" smtClean="0"/>
              <a:t>distinct legal, social, cultural, religious, </a:t>
            </a:r>
          </a:p>
          <a:p>
            <a:pPr marL="0" indent="0">
              <a:spcBef>
                <a:spcPts val="0"/>
              </a:spcBef>
              <a:buNone/>
            </a:pPr>
            <a:r>
              <a:rPr lang="en-US" sz="2600" i="1" dirty="0" smtClean="0"/>
              <a:t>and  racial </a:t>
            </a:r>
            <a:r>
              <a:rPr lang="en-US" sz="2600" i="1" dirty="0"/>
              <a:t>entities in Canada. The establishment </a:t>
            </a:r>
            <a:endParaRPr lang="en-US" sz="2600" i="1" dirty="0" smtClean="0"/>
          </a:p>
          <a:p>
            <a:pPr marL="0" indent="0">
              <a:spcBef>
                <a:spcPts val="0"/>
              </a:spcBef>
              <a:buNone/>
            </a:pPr>
            <a:r>
              <a:rPr lang="en-US" sz="2600" i="1" dirty="0" smtClean="0"/>
              <a:t>and </a:t>
            </a:r>
            <a:r>
              <a:rPr lang="en-US" sz="2600" i="1" dirty="0"/>
              <a:t>operation of residential schools were a central element of this policy, which can best be described as ‘cultural genocide.”</a:t>
            </a:r>
            <a:br>
              <a:rPr lang="en-US" sz="2600" i="1" dirty="0"/>
            </a:br>
            <a:r>
              <a:rPr lang="en-US" sz="2600" i="1" dirty="0" smtClean="0"/>
              <a:t>       </a:t>
            </a:r>
            <a:r>
              <a:rPr lang="en-US" sz="2400" dirty="0" smtClean="0"/>
              <a:t>- </a:t>
            </a:r>
            <a:r>
              <a:rPr lang="en-US" sz="2400" dirty="0"/>
              <a:t>Final Report, </a:t>
            </a:r>
            <a:r>
              <a:rPr lang="en-US" sz="2400" i="1" dirty="0"/>
              <a:t>Truth and Reconciliation Commission, 2015</a:t>
            </a:r>
            <a:endParaRPr lang="en-US" sz="2600" i="1" dirty="0"/>
          </a:p>
          <a:p>
            <a:pPr>
              <a:spcBef>
                <a:spcPts val="0"/>
              </a:spcBef>
            </a:pPr>
            <a:endParaRPr lang="en-US" sz="2600" dirty="0"/>
          </a:p>
        </p:txBody>
      </p:sp>
    </p:spTree>
    <p:extLst>
      <p:ext uri="{BB962C8B-B14F-4D97-AF65-F5344CB8AC3E}">
        <p14:creationId xmlns:p14="http://schemas.microsoft.com/office/powerpoint/2010/main" val="139753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6618" y="1648618"/>
            <a:ext cx="6400800" cy="35607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2"/>
          <p:cNvSpPr txBox="1">
            <a:spLocks noChangeArrowheads="1"/>
          </p:cNvSpPr>
          <p:nvPr/>
        </p:nvSpPr>
        <p:spPr bwMode="auto">
          <a:xfrm>
            <a:off x="4495800" y="1371600"/>
            <a:ext cx="3810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ja-JP" altLang="en-US" sz="1800">
                <a:latin typeface="Tw Cen MT" charset="0"/>
              </a:rPr>
              <a:t>“</a:t>
            </a:r>
            <a:r>
              <a:rPr lang="en-US" altLang="ja-JP" sz="1800">
                <a:latin typeface="Tw Cen MT" charset="0"/>
              </a:rPr>
              <a:t>Government Stupidity Unites Indians</a:t>
            </a:r>
            <a:r>
              <a:rPr lang="ja-JP" altLang="en-US" sz="1800">
                <a:latin typeface="Tw Cen MT" charset="0"/>
              </a:rPr>
              <a:t>”</a:t>
            </a:r>
            <a:endParaRPr lang="en-US" altLang="ja-JP" sz="1800">
              <a:latin typeface="Tw Cen MT" charset="0"/>
            </a:endParaRPr>
          </a:p>
          <a:p>
            <a:pPr eaLnBrk="1" hangingPunct="1"/>
            <a:endParaRPr lang="en-US" altLang="x-none" sz="1800">
              <a:latin typeface="Tw Cen MT" charset="0"/>
            </a:endParaRPr>
          </a:p>
          <a:p>
            <a:pPr eaLnBrk="1" hangingPunct="1"/>
            <a:r>
              <a:rPr lang="en-US" altLang="x-none" sz="1800">
                <a:latin typeface="Tw Cen MT" charset="0"/>
              </a:rPr>
              <a:t>When government efforts to establish the proposed National Park on the East Arm of Great Slave Lake, a show of force was the result…</a:t>
            </a:r>
          </a:p>
          <a:p>
            <a:pPr eaLnBrk="1" hangingPunct="1"/>
            <a:endParaRPr lang="en-US" altLang="x-none" sz="1800">
              <a:latin typeface="Tw Cen MT" charset="0"/>
            </a:endParaRPr>
          </a:p>
          <a:p>
            <a:pPr eaLnBrk="1" hangingPunct="1"/>
            <a:r>
              <a:rPr lang="en-US" altLang="x-none" sz="1800">
                <a:latin typeface="Tw Cen MT" charset="0"/>
              </a:rPr>
              <a:t>Local leaders are now convinced that they must take a united front to be heard by the various levels of government…</a:t>
            </a:r>
          </a:p>
          <a:p>
            <a:pPr eaLnBrk="1" hangingPunct="1"/>
            <a:endParaRPr lang="en-US" altLang="x-none" sz="1800">
              <a:latin typeface="Tw Cen MT" charset="0"/>
            </a:endParaRPr>
          </a:p>
          <a:p>
            <a:pPr eaLnBrk="1" hangingPunct="1"/>
            <a:r>
              <a:rPr lang="ja-JP" altLang="en-US" sz="1800">
                <a:latin typeface="Tw Cen MT" charset="0"/>
              </a:rPr>
              <a:t>“</a:t>
            </a:r>
            <a:r>
              <a:rPr lang="en-US" altLang="ja-JP" sz="1800">
                <a:latin typeface="Tw Cen MT" charset="0"/>
              </a:rPr>
              <a:t>News of the North</a:t>
            </a:r>
            <a:r>
              <a:rPr lang="ja-JP" altLang="en-US" sz="1800">
                <a:latin typeface="Tw Cen MT" charset="0"/>
              </a:rPr>
              <a:t>”</a:t>
            </a:r>
            <a:r>
              <a:rPr lang="en-US" altLang="ja-JP" sz="1800">
                <a:latin typeface="Tw Cen MT" charset="0"/>
              </a:rPr>
              <a:t>, July 31 1969</a:t>
            </a:r>
          </a:p>
          <a:p>
            <a:pPr eaLnBrk="1" hangingPunct="1"/>
            <a:endParaRPr lang="en-US" altLang="x-none" sz="1800">
              <a:latin typeface="Tw Cen MT" charset="0"/>
            </a:endParaRPr>
          </a:p>
          <a:p>
            <a:pPr eaLnBrk="1" hangingPunct="1"/>
            <a:r>
              <a:rPr lang="en-US" altLang="x-none" sz="1800">
                <a:latin typeface="Tw Cen MT" charset="0"/>
              </a:rPr>
              <a:t> </a:t>
            </a:r>
          </a:p>
        </p:txBody>
      </p:sp>
    </p:spTree>
    <p:extLst>
      <p:ext uri="{BB962C8B-B14F-4D97-AF65-F5344CB8AC3E}">
        <p14:creationId xmlns:p14="http://schemas.microsoft.com/office/powerpoint/2010/main" val="62177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0" indent="0" eaLnBrk="1" hangingPunct="1">
              <a:lnSpc>
                <a:spcPct val="80000"/>
              </a:lnSpc>
              <a:spcBef>
                <a:spcPts val="2000"/>
              </a:spcBef>
              <a:buSzPct val="75000"/>
              <a:buFont typeface="Arial" charset="0"/>
              <a:buNone/>
              <a:defRPr/>
            </a:pPr>
            <a:r>
              <a:rPr lang="en-US" i="1" dirty="0">
                <a:solidFill>
                  <a:srgbClr val="000000"/>
                </a:solidFill>
              </a:rPr>
              <a:t/>
            </a:r>
            <a:br>
              <a:rPr lang="en-US" i="1" dirty="0">
                <a:solidFill>
                  <a:srgbClr val="000000"/>
                </a:solidFill>
              </a:rPr>
            </a:br>
            <a:r>
              <a:rPr lang="en-US" sz="2800" i="1" dirty="0">
                <a:solidFill>
                  <a:srgbClr val="000000"/>
                </a:solidFill>
              </a:rPr>
              <a:t>The fundamental objective of the modern law of aboriginal and treaty rights is the reconciliation of aboriginal peoples and non-aboriginal peoples and their respective claims, interests and ambitions…The management of these relationships takes place in the shadow of a long history of grievances and misunderstanding.</a:t>
            </a:r>
            <a:br>
              <a:rPr lang="en-US" sz="2800" i="1" dirty="0">
                <a:solidFill>
                  <a:srgbClr val="000000"/>
                </a:solidFill>
              </a:rPr>
            </a:br>
            <a:r>
              <a:rPr lang="en-US" sz="2800" i="1" dirty="0">
                <a:solidFill>
                  <a:srgbClr val="000000"/>
                </a:solidFill>
              </a:rPr>
              <a:t/>
            </a:r>
            <a:br>
              <a:rPr lang="en-US" sz="2800" i="1" dirty="0">
                <a:solidFill>
                  <a:srgbClr val="000000"/>
                </a:solidFill>
              </a:rPr>
            </a:br>
            <a:r>
              <a:rPr lang="en-US" sz="2800" i="1" dirty="0">
                <a:solidFill>
                  <a:srgbClr val="000000"/>
                </a:solidFill>
              </a:rPr>
              <a:t>		– </a:t>
            </a:r>
            <a:r>
              <a:rPr lang="en-US" sz="2800" i="1" dirty="0" err="1">
                <a:solidFill>
                  <a:srgbClr val="000000"/>
                </a:solidFill>
              </a:rPr>
              <a:t>Mikisew</a:t>
            </a:r>
            <a:r>
              <a:rPr lang="en-US" sz="2800" i="1" dirty="0">
                <a:solidFill>
                  <a:srgbClr val="000000"/>
                </a:solidFill>
              </a:rPr>
              <a:t> Cree v. Canada [2005]</a:t>
            </a:r>
            <a:endParaRPr lang="en-CA" sz="2800" i="1" dirty="0">
              <a:solidFill>
                <a:srgbClr val="000000"/>
              </a:solidFill>
            </a:endParaRPr>
          </a:p>
        </p:txBody>
      </p:sp>
      <p:sp>
        <p:nvSpPr>
          <p:cNvPr id="2" name="Title 1"/>
          <p:cNvSpPr>
            <a:spLocks noGrp="1"/>
          </p:cNvSpPr>
          <p:nvPr>
            <p:ph type="title"/>
          </p:nvPr>
        </p:nvSpPr>
        <p:spPr/>
        <p:txBody>
          <a:bodyPr/>
          <a:lstStyle/>
          <a:p>
            <a:r>
              <a:rPr lang="en-US" dirty="0"/>
              <a:t>Getting to the Beginning</a:t>
            </a:r>
          </a:p>
        </p:txBody>
      </p:sp>
    </p:spTree>
    <p:extLst>
      <p:ext uri="{BB962C8B-B14F-4D97-AF65-F5344CB8AC3E}">
        <p14:creationId xmlns:p14="http://schemas.microsoft.com/office/powerpoint/2010/main" val="237597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Indigenous Perspectives</a:t>
            </a:r>
          </a:p>
        </p:txBody>
      </p:sp>
      <p:sp>
        <p:nvSpPr>
          <p:cNvPr id="5" name="Content Placeholder 4"/>
          <p:cNvSpPr>
            <a:spLocks noGrp="1"/>
          </p:cNvSpPr>
          <p:nvPr>
            <p:ph sz="quarter" idx="1"/>
          </p:nvPr>
        </p:nvSpPr>
        <p:spPr>
          <a:xfrm>
            <a:off x="647284" y="4038600"/>
            <a:ext cx="8153400" cy="2286000"/>
          </a:xfrm>
        </p:spPr>
        <p:txBody>
          <a:bodyPr/>
          <a:lstStyle/>
          <a:p>
            <a:pPr marL="0" indent="0">
              <a:buNone/>
            </a:pPr>
            <a:r>
              <a:rPr lang="en-US" sz="2600" dirty="0" smtClean="0"/>
              <a:t>“</a:t>
            </a:r>
            <a:r>
              <a:rPr lang="en-US" sz="2600" dirty="0"/>
              <a:t>Land and benefits therefrom may be shared with others, and when Indian nations entered into treaties with European nations, the subject of the treaty, from the Indians' viewpoint, was not the alienation of the land but the sharing of the land.”</a:t>
            </a:r>
            <a:br>
              <a:rPr lang="en-US" sz="2600" dirty="0"/>
            </a:br>
            <a:r>
              <a:rPr lang="en-US" sz="2600" dirty="0"/>
              <a:t>				- Professor Leroy Little Bear</a:t>
            </a:r>
          </a:p>
        </p:txBody>
      </p:sp>
      <p:pic>
        <p:nvPicPr>
          <p:cNvPr id="3074" name="Picture 2" descr="L:\LLand\Power Point Slides and Images\Pictures and Images - General\Different Concepts of Lan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62396"/>
            <a:ext cx="4997120" cy="246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843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Median.thmx</Template>
  <TotalTime>13994</TotalTime>
  <Words>1281</Words>
  <Application>Microsoft Office PowerPoint</Application>
  <PresentationFormat>On-screen Show (4:3)</PresentationFormat>
  <Paragraphs>154</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 </vt:lpstr>
      <vt:lpstr>Overview</vt:lpstr>
      <vt:lpstr>The Opportunity</vt:lpstr>
      <vt:lpstr>The Opportunity</vt:lpstr>
      <vt:lpstr>Reconciling Legal Foundations</vt:lpstr>
      <vt:lpstr>Colonial Law</vt:lpstr>
      <vt:lpstr>PowerPoint Presentation</vt:lpstr>
      <vt:lpstr>Getting to the Beginning</vt:lpstr>
      <vt:lpstr>Indigenous Perspectives</vt:lpstr>
      <vt:lpstr>UNDRIP</vt:lpstr>
      <vt:lpstr>TRC Calls to Action</vt:lpstr>
      <vt:lpstr>PowerPoint Presentation</vt:lpstr>
      <vt:lpstr>Crown Policy in the Present</vt:lpstr>
      <vt:lpstr>Evidence of Change?</vt:lpstr>
      <vt:lpstr>Canada’s July 2017 10 Principles for Relationships with Indigenous Peoples </vt:lpstr>
      <vt:lpstr>Indigenous Protected and Conserved Areas</vt:lpstr>
      <vt:lpstr>Jurisdictional Model</vt:lpstr>
      <vt:lpstr>Indigenous Protected and Conserved Areas</vt:lpstr>
      <vt:lpstr>Indigenous Protected and Conserved Areas</vt:lpstr>
      <vt:lpstr>Indigenous Protected and Conserved Areas</vt:lpstr>
      <vt:lpstr>For more information:</vt:lpstr>
    </vt:vector>
  </TitlesOfParts>
  <Company>Olthuis Kleer Townshend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Voisey’s Bay: The Innu Experience</dc:title>
  <dc:creator>Larry Innes</dc:creator>
  <cp:lastModifiedBy>Lorraine Y Land</cp:lastModifiedBy>
  <cp:revision>98</cp:revision>
  <dcterms:created xsi:type="dcterms:W3CDTF">2011-02-10T16:24:13Z</dcterms:created>
  <dcterms:modified xsi:type="dcterms:W3CDTF">2018-07-19T21:24:46Z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-1053120903</vt:i4>
  </property>
  <property fmtid="{D5CDD505-2E9C-101B-9397-08002B2CF9AE}" pid="3" name="_NewReviewCycle">
    <vt:lpwstr/>
  </property>
  <property fmtid="{D5CDD505-2E9C-101B-9397-08002B2CF9AE}" pid="4" name="_EmailSubject">
    <vt:lpwstr>NACCB presentation</vt:lpwstr>
  </property>
  <property fmtid="{D5CDD505-2E9C-101B-9397-08002B2CF9AE}" pid="5" name="_AuthorEmail">
    <vt:lpwstr>LLand@oktlaw.com</vt:lpwstr>
  </property>
  <property fmtid="{D5CDD505-2E9C-101B-9397-08002B2CF9AE}" pid="6" name="_AuthorEmailDisplayName">
    <vt:lpwstr>Lorraine Land</vt:lpwstr>
  </property>
</Properties>
</file>